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67" r:id="rId3"/>
    <p:sldId id="306" r:id="rId4"/>
    <p:sldId id="307" r:id="rId5"/>
    <p:sldId id="305" r:id="rId6"/>
    <p:sldId id="275" r:id="rId7"/>
    <p:sldId id="258" r:id="rId8"/>
    <p:sldId id="266" r:id="rId9"/>
    <p:sldId id="269" r:id="rId10"/>
    <p:sldId id="270" r:id="rId11"/>
    <p:sldId id="257" r:id="rId12"/>
    <p:sldId id="308" r:id="rId13"/>
    <p:sldId id="309" r:id="rId14"/>
    <p:sldId id="262" r:id="rId15"/>
    <p:sldId id="313" r:id="rId16"/>
    <p:sldId id="271" r:id="rId17"/>
    <p:sldId id="288" r:id="rId18"/>
    <p:sldId id="310" r:id="rId19"/>
    <p:sldId id="289" r:id="rId20"/>
    <p:sldId id="290" r:id="rId21"/>
    <p:sldId id="312" r:id="rId22"/>
    <p:sldId id="287" r:id="rId23"/>
    <p:sldId id="259" r:id="rId24"/>
    <p:sldId id="272" r:id="rId25"/>
    <p:sldId id="273" r:id="rId26"/>
    <p:sldId id="281" r:id="rId27"/>
    <p:sldId id="282" r:id="rId28"/>
    <p:sldId id="283" r:id="rId29"/>
    <p:sldId id="286" r:id="rId30"/>
    <p:sldId id="276" r:id="rId31"/>
    <p:sldId id="274" r:id="rId32"/>
    <p:sldId id="292" r:id="rId33"/>
    <p:sldId id="294" r:id="rId34"/>
    <p:sldId id="323" r:id="rId35"/>
    <p:sldId id="324" r:id="rId36"/>
    <p:sldId id="298" r:id="rId37"/>
    <p:sldId id="299" r:id="rId38"/>
    <p:sldId id="315" r:id="rId39"/>
    <p:sldId id="300" r:id="rId40"/>
    <p:sldId id="316" r:id="rId41"/>
    <p:sldId id="325" r:id="rId42"/>
    <p:sldId id="317" r:id="rId43"/>
    <p:sldId id="314" r:id="rId44"/>
    <p:sldId id="319" r:id="rId45"/>
    <p:sldId id="329" r:id="rId46"/>
    <p:sldId id="322" r:id="rId47"/>
    <p:sldId id="331" r:id="rId48"/>
    <p:sldId id="333" r:id="rId49"/>
    <p:sldId id="330" r:id="rId50"/>
    <p:sldId id="326" r:id="rId51"/>
    <p:sldId id="327" r:id="rId52"/>
    <p:sldId id="328" r:id="rId53"/>
    <p:sldId id="296" r:id="rId54"/>
    <p:sldId id="297" r:id="rId55"/>
    <p:sldId id="284" r:id="rId56"/>
    <p:sldId id="263" r:id="rId57"/>
    <p:sldId id="265" r:id="rId58"/>
    <p:sldId id="285" r:id="rId59"/>
    <p:sldId id="291" r:id="rId60"/>
    <p:sldId id="293" r:id="rId61"/>
    <p:sldId id="295" r:id="rId62"/>
    <p:sldId id="31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1"/>
    <p:restoredTop sz="88906"/>
  </p:normalViewPr>
  <p:slideViewPr>
    <p:cSldViewPr snapToGrid="0" snapToObjects="1">
      <p:cViewPr>
        <p:scale>
          <a:sx n="100" d="100"/>
          <a:sy n="100" d="100"/>
        </p:scale>
        <p:origin x="8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E6ACE-C001-C943-A875-8B94EFE5B0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9A2D568-BF2D-0E42-9594-21055D97788C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Reliability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24348AE5-F5EB-EB48-9A86-E50AF5053878}" type="parTrans" cxnId="{0CFA45D0-72CD-184E-B1F6-E230E837F0DD}">
      <dgm:prSet/>
      <dgm:spPr/>
      <dgm:t>
        <a:bodyPr/>
        <a:lstStyle/>
        <a:p>
          <a:endParaRPr lang="en-US"/>
        </a:p>
      </dgm:t>
    </dgm:pt>
    <dgm:pt modelId="{A9417338-F8E3-BD4A-AF94-D2E2F873410E}" type="sibTrans" cxnId="{0CFA45D0-72CD-184E-B1F6-E230E837F0DD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Times" charset="0"/>
            <a:ea typeface="Times" charset="0"/>
            <a:cs typeface="Times" charset="0"/>
          </a:endParaRPr>
        </a:p>
      </dgm:t>
    </dgm:pt>
    <dgm:pt modelId="{87CE9AF5-B8F2-8547-83C3-CA4BAD77F476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Robustness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B95FEB5C-6E6C-F74B-B7C9-AC0729DF5D0B}" type="parTrans" cxnId="{5B163CF0-E738-2F45-A12B-19E3B831C600}">
      <dgm:prSet/>
      <dgm:spPr/>
      <dgm:t>
        <a:bodyPr/>
        <a:lstStyle/>
        <a:p>
          <a:endParaRPr lang="en-US"/>
        </a:p>
      </dgm:t>
    </dgm:pt>
    <dgm:pt modelId="{502D795E-A186-A243-8FFA-4844654C9433}" type="sibTrans" cxnId="{5B163CF0-E738-2F45-A12B-19E3B831C600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Times" charset="0"/>
            <a:ea typeface="Times" charset="0"/>
            <a:cs typeface="Times" charset="0"/>
          </a:endParaRPr>
        </a:p>
      </dgm:t>
    </dgm:pt>
    <dgm:pt modelId="{DFF08B5C-F5CB-3349-94B0-4EF5B8821318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Efficiency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C439506F-1EB2-1845-973A-EB33875DD953}" type="parTrans" cxnId="{0ED79EAC-2949-984B-9ED8-364CC7071657}">
      <dgm:prSet/>
      <dgm:spPr/>
      <dgm:t>
        <a:bodyPr/>
        <a:lstStyle/>
        <a:p>
          <a:endParaRPr lang="en-US"/>
        </a:p>
      </dgm:t>
    </dgm:pt>
    <dgm:pt modelId="{DB05F88E-0C50-1C4A-B243-C308DCA81115}" type="sibTrans" cxnId="{0ED79EAC-2949-984B-9ED8-364CC7071657}">
      <dgm:prSet/>
      <dgm:spPr/>
      <dgm:t>
        <a:bodyPr/>
        <a:lstStyle/>
        <a:p>
          <a:endParaRPr lang="en-US"/>
        </a:p>
      </dgm:t>
    </dgm:pt>
    <dgm:pt modelId="{00C13DC2-15EA-BC4D-8625-8395EF2C0B59}" type="pres">
      <dgm:prSet presAssocID="{98CE6ACE-C001-C943-A875-8B94EFE5B0C5}" presName="Name0" presStyleCnt="0">
        <dgm:presLayoutVars>
          <dgm:dir/>
          <dgm:resizeHandles val="exact"/>
        </dgm:presLayoutVars>
      </dgm:prSet>
      <dgm:spPr/>
    </dgm:pt>
    <dgm:pt modelId="{577031C7-0168-C540-9875-544422257531}" type="pres">
      <dgm:prSet presAssocID="{19A2D568-BF2D-0E42-9594-21055D97788C}" presName="node" presStyleLbl="node1" presStyleIdx="0" presStyleCnt="3" custScaleX="62255" custScaleY="53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03390-E5AF-B44F-841B-CF60EF4CC70A}" type="pres">
      <dgm:prSet presAssocID="{A9417338-F8E3-BD4A-AF94-D2E2F873410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C6F6FED6-B8C1-4A46-94E1-C31B51820CFA}" type="pres">
      <dgm:prSet presAssocID="{A9417338-F8E3-BD4A-AF94-D2E2F873410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FDF871DA-CBB0-354C-83EE-B8CF8B09F6A7}" type="pres">
      <dgm:prSet presAssocID="{87CE9AF5-B8F2-8547-83C3-CA4BAD77F476}" presName="node" presStyleLbl="node1" presStyleIdx="1" presStyleCnt="3" custScaleX="67859" custScaleY="561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8AAE9-4936-9345-BAB9-4B88617A3F09}" type="pres">
      <dgm:prSet presAssocID="{502D795E-A186-A243-8FFA-4844654C943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5E08E39-9156-2941-898B-615C10F22A26}" type="pres">
      <dgm:prSet presAssocID="{502D795E-A186-A243-8FFA-4844654C943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C3D8513-E143-544E-B93A-66BAEE27927F}" type="pres">
      <dgm:prSet presAssocID="{DFF08B5C-F5CB-3349-94B0-4EF5B8821318}" presName="node" presStyleLbl="node1" presStyleIdx="2" presStyleCnt="3" custScaleX="69592" custScaleY="56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54F284-A88B-AF44-85C0-9C25F2302FE4}" type="presOf" srcId="{502D795E-A186-A243-8FFA-4844654C9433}" destId="{85E08E39-9156-2941-898B-615C10F22A26}" srcOrd="1" destOrd="0" presId="urn:microsoft.com/office/officeart/2005/8/layout/process1"/>
    <dgm:cxn modelId="{0CFA45D0-72CD-184E-B1F6-E230E837F0DD}" srcId="{98CE6ACE-C001-C943-A875-8B94EFE5B0C5}" destId="{19A2D568-BF2D-0E42-9594-21055D97788C}" srcOrd="0" destOrd="0" parTransId="{24348AE5-F5EB-EB48-9A86-E50AF5053878}" sibTransId="{A9417338-F8E3-BD4A-AF94-D2E2F873410E}"/>
    <dgm:cxn modelId="{A53A781D-8BA7-4C4E-BC61-FE0C2D7EC4F7}" type="presOf" srcId="{98CE6ACE-C001-C943-A875-8B94EFE5B0C5}" destId="{00C13DC2-15EA-BC4D-8625-8395EF2C0B59}" srcOrd="0" destOrd="0" presId="urn:microsoft.com/office/officeart/2005/8/layout/process1"/>
    <dgm:cxn modelId="{E38D5D79-84BD-6042-952E-6C03687D7410}" type="presOf" srcId="{A9417338-F8E3-BD4A-AF94-D2E2F873410E}" destId="{3B603390-E5AF-B44F-841B-CF60EF4CC70A}" srcOrd="0" destOrd="0" presId="urn:microsoft.com/office/officeart/2005/8/layout/process1"/>
    <dgm:cxn modelId="{52C93B4B-D62D-E642-8FD2-86C9E4F60C7A}" type="presOf" srcId="{87CE9AF5-B8F2-8547-83C3-CA4BAD77F476}" destId="{FDF871DA-CBB0-354C-83EE-B8CF8B09F6A7}" srcOrd="0" destOrd="0" presId="urn:microsoft.com/office/officeart/2005/8/layout/process1"/>
    <dgm:cxn modelId="{BA69888E-DBCB-4B4E-88E7-0A3304641134}" type="presOf" srcId="{A9417338-F8E3-BD4A-AF94-D2E2F873410E}" destId="{C6F6FED6-B8C1-4A46-94E1-C31B51820CFA}" srcOrd="1" destOrd="0" presId="urn:microsoft.com/office/officeart/2005/8/layout/process1"/>
    <dgm:cxn modelId="{ECB42F80-962E-B74C-95FC-E07DAC273590}" type="presOf" srcId="{19A2D568-BF2D-0E42-9594-21055D97788C}" destId="{577031C7-0168-C540-9875-544422257531}" srcOrd="0" destOrd="0" presId="urn:microsoft.com/office/officeart/2005/8/layout/process1"/>
    <dgm:cxn modelId="{9BDE64A1-DC71-9C42-BB29-B259576D4FD6}" type="presOf" srcId="{502D795E-A186-A243-8FFA-4844654C9433}" destId="{2A08AAE9-4936-9345-BAB9-4B88617A3F09}" srcOrd="0" destOrd="0" presId="urn:microsoft.com/office/officeart/2005/8/layout/process1"/>
    <dgm:cxn modelId="{5B163CF0-E738-2F45-A12B-19E3B831C600}" srcId="{98CE6ACE-C001-C943-A875-8B94EFE5B0C5}" destId="{87CE9AF5-B8F2-8547-83C3-CA4BAD77F476}" srcOrd="1" destOrd="0" parTransId="{B95FEB5C-6E6C-F74B-B7C9-AC0729DF5D0B}" sibTransId="{502D795E-A186-A243-8FFA-4844654C9433}"/>
    <dgm:cxn modelId="{0ED79EAC-2949-984B-9ED8-364CC7071657}" srcId="{98CE6ACE-C001-C943-A875-8B94EFE5B0C5}" destId="{DFF08B5C-F5CB-3349-94B0-4EF5B8821318}" srcOrd="2" destOrd="0" parTransId="{C439506F-1EB2-1845-973A-EB33875DD953}" sibTransId="{DB05F88E-0C50-1C4A-B243-C308DCA81115}"/>
    <dgm:cxn modelId="{BE9AF6F3-0F74-604E-AD71-064622E8632E}" type="presOf" srcId="{DFF08B5C-F5CB-3349-94B0-4EF5B8821318}" destId="{AC3D8513-E143-544E-B93A-66BAEE27927F}" srcOrd="0" destOrd="0" presId="urn:microsoft.com/office/officeart/2005/8/layout/process1"/>
    <dgm:cxn modelId="{71172109-F410-3449-8906-6D05ECAC7875}" type="presParOf" srcId="{00C13DC2-15EA-BC4D-8625-8395EF2C0B59}" destId="{577031C7-0168-C540-9875-544422257531}" srcOrd="0" destOrd="0" presId="urn:microsoft.com/office/officeart/2005/8/layout/process1"/>
    <dgm:cxn modelId="{EAD2F4A1-3A84-6849-AC40-C49ED3400258}" type="presParOf" srcId="{00C13DC2-15EA-BC4D-8625-8395EF2C0B59}" destId="{3B603390-E5AF-B44F-841B-CF60EF4CC70A}" srcOrd="1" destOrd="0" presId="urn:microsoft.com/office/officeart/2005/8/layout/process1"/>
    <dgm:cxn modelId="{10FD43B6-92B6-424E-838F-803642FE4464}" type="presParOf" srcId="{3B603390-E5AF-B44F-841B-CF60EF4CC70A}" destId="{C6F6FED6-B8C1-4A46-94E1-C31B51820CFA}" srcOrd="0" destOrd="0" presId="urn:microsoft.com/office/officeart/2005/8/layout/process1"/>
    <dgm:cxn modelId="{899FE8DB-F588-CD42-A52C-EBCB8D775EDB}" type="presParOf" srcId="{00C13DC2-15EA-BC4D-8625-8395EF2C0B59}" destId="{FDF871DA-CBB0-354C-83EE-B8CF8B09F6A7}" srcOrd="2" destOrd="0" presId="urn:microsoft.com/office/officeart/2005/8/layout/process1"/>
    <dgm:cxn modelId="{8E86751E-3D5C-0241-91A1-FB7A5610ACD2}" type="presParOf" srcId="{00C13DC2-15EA-BC4D-8625-8395EF2C0B59}" destId="{2A08AAE9-4936-9345-BAB9-4B88617A3F09}" srcOrd="3" destOrd="0" presId="urn:microsoft.com/office/officeart/2005/8/layout/process1"/>
    <dgm:cxn modelId="{86EAF21A-E256-B947-B849-D2AAC49226BB}" type="presParOf" srcId="{2A08AAE9-4936-9345-BAB9-4B88617A3F09}" destId="{85E08E39-9156-2941-898B-615C10F22A26}" srcOrd="0" destOrd="0" presId="urn:microsoft.com/office/officeart/2005/8/layout/process1"/>
    <dgm:cxn modelId="{E9EDD069-A53F-EF46-AA90-7DE6E28EAC93}" type="presParOf" srcId="{00C13DC2-15EA-BC4D-8625-8395EF2C0B59}" destId="{AC3D8513-E143-544E-B93A-66BAEE2792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9492A-E522-014D-8433-5AE0BE429C75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A4C3E-D1AF-B040-95CE-ABDDB5CABF90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Stochastic</a:t>
          </a:r>
          <a:endParaRPr lang="en-US" sz="16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F516B28C-6CBF-BD4A-B95C-EDAA8CEAFDE2}" type="parTrans" cxnId="{A321B73A-1A48-5F43-AAA6-A1305307E5B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84162D-D642-8149-B1D8-59FF6AB24CAA}" type="sibTrans" cxnId="{A321B73A-1A48-5F43-AAA6-A1305307E5BC}">
      <dgm:prSet/>
      <dgm:spPr/>
      <dgm:t>
        <a:bodyPr/>
        <a:lstStyle/>
        <a:p>
          <a:endParaRPr lang="en-US"/>
        </a:p>
      </dgm:t>
    </dgm:pt>
    <dgm:pt modelId="{62AB6331-3A05-954B-B2F0-588222C2A64D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Markovian</a:t>
          </a:r>
          <a:endParaRPr lang="en-US" sz="18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FD607A52-FC11-FC4B-9BB1-A2021E7D2D6B}" type="parTrans" cxnId="{9E1B5902-EAF2-FA4D-8904-A2E39AAA4A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89B65F6-0DB7-4849-B88C-3280A44D26A7}" type="sibTrans" cxnId="{9E1B5902-EAF2-FA4D-8904-A2E39AAA4A4B}">
      <dgm:prSet/>
      <dgm:spPr/>
      <dgm:t>
        <a:bodyPr/>
        <a:lstStyle/>
        <a:p>
          <a:endParaRPr lang="en-US"/>
        </a:p>
      </dgm:t>
    </dgm:pt>
    <dgm:pt modelId="{F3BFDABE-1C3C-8E43-B0EB-E3F282D6FFC2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Non-stochastic</a:t>
          </a:r>
          <a:endParaRPr lang="en-US" sz="16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31053A89-1D94-6E41-8EE0-16A93D07CC44}" type="parTrans" cxnId="{6F2323A9-2F24-6E46-82D1-0A15E368910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C3E797-93F3-D24F-8251-94C92EF25F0C}" type="sibTrans" cxnId="{6F2323A9-2F24-6E46-82D1-0A15E368910C}">
      <dgm:prSet/>
      <dgm:spPr/>
      <dgm:t>
        <a:bodyPr/>
        <a:lstStyle/>
        <a:p>
          <a:endParaRPr lang="en-US"/>
        </a:p>
      </dgm:t>
    </dgm:pt>
    <dgm:pt modelId="{E99608CD-64DA-4947-BD71-2EF191D0916A}" type="pres">
      <dgm:prSet presAssocID="{9479492A-E522-014D-8433-5AE0BE429C7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2A523-BEEE-A245-9717-36AA2F374EA9}" type="pres">
      <dgm:prSet presAssocID="{9479492A-E522-014D-8433-5AE0BE429C75}" presName="cycle" presStyleCnt="0"/>
      <dgm:spPr/>
    </dgm:pt>
    <dgm:pt modelId="{CBE18548-5B1D-DD45-BBA6-2F741FCC2F7E}" type="pres">
      <dgm:prSet presAssocID="{9479492A-E522-014D-8433-5AE0BE429C75}" presName="centerShape" presStyleCnt="0"/>
      <dgm:spPr/>
    </dgm:pt>
    <dgm:pt modelId="{1FBBD081-5F75-4246-9A18-2810F1A4B102}" type="pres">
      <dgm:prSet presAssocID="{9479492A-E522-014D-8433-5AE0BE429C75}" presName="connSite" presStyleLbl="node1" presStyleIdx="0" presStyleCnt="4"/>
      <dgm:spPr/>
    </dgm:pt>
    <dgm:pt modelId="{E2CBD626-2E69-7347-BE23-E953E32E8BE8}" type="pres">
      <dgm:prSet presAssocID="{9479492A-E522-014D-8433-5AE0BE429C75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419D981-4F43-544A-B943-2E88931C15CD}" type="pres">
      <dgm:prSet presAssocID="{F516B28C-6CBF-BD4A-B95C-EDAA8CEAFDE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6F45495F-12C8-384A-9D73-19CF3F7EA1A1}" type="pres">
      <dgm:prSet presAssocID="{0BBA4C3E-D1AF-B040-95CE-ABDDB5CABF90}" presName="node" presStyleCnt="0"/>
      <dgm:spPr/>
    </dgm:pt>
    <dgm:pt modelId="{D94DB1E2-62D0-424E-8D16-D02317AD03BA}" type="pres">
      <dgm:prSet presAssocID="{0BBA4C3E-D1AF-B040-95CE-ABDDB5CABF90}" presName="parentNode" presStyleLbl="node1" presStyleIdx="1" presStyleCnt="4" custLinFactNeighborX="-66328" custLinFactNeighborY="-2630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E696CC-B05A-704B-A963-864522D63997}" type="pres">
      <dgm:prSet presAssocID="{0BBA4C3E-D1AF-B040-95CE-ABDDB5CABF9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EBB06-295A-C54F-86BE-5796CA41A840}" type="pres">
      <dgm:prSet presAssocID="{FD607A52-FC11-FC4B-9BB1-A2021E7D2D6B}" presName="Name25" presStyleLbl="parChTrans1D1" presStyleIdx="1" presStyleCnt="3"/>
      <dgm:spPr/>
      <dgm:t>
        <a:bodyPr/>
        <a:lstStyle/>
        <a:p>
          <a:endParaRPr lang="en-US"/>
        </a:p>
      </dgm:t>
    </dgm:pt>
    <dgm:pt modelId="{68C16F8D-50CB-ED46-9E44-59D413859A31}" type="pres">
      <dgm:prSet presAssocID="{62AB6331-3A05-954B-B2F0-588222C2A64D}" presName="node" presStyleCnt="0"/>
      <dgm:spPr/>
    </dgm:pt>
    <dgm:pt modelId="{E8DF503A-EDD5-F044-BDDF-0E2A326CDE95}" type="pres">
      <dgm:prSet presAssocID="{62AB6331-3A05-954B-B2F0-588222C2A64D}" presName="parentNode" presStyleLbl="node1" presStyleIdx="2" presStyleCnt="4" custScaleX="117721" custScaleY="116468" custLinFactNeighborX="-8557" custLinFactNeighborY="-187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3C63E-47F2-D948-AE8F-1452A4AB2779}" type="pres">
      <dgm:prSet presAssocID="{62AB6331-3A05-954B-B2F0-588222C2A64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D89D0-33BD-2641-B3D2-6593D13A722E}" type="pres">
      <dgm:prSet presAssocID="{31053A89-1D94-6E41-8EE0-16A93D07CC44}" presName="Name25" presStyleLbl="parChTrans1D1" presStyleIdx="2" presStyleCnt="3"/>
      <dgm:spPr/>
      <dgm:t>
        <a:bodyPr/>
        <a:lstStyle/>
        <a:p>
          <a:endParaRPr lang="en-US"/>
        </a:p>
      </dgm:t>
    </dgm:pt>
    <dgm:pt modelId="{C94E5EB6-D3CC-3B49-80D3-317EEA7FC6B6}" type="pres">
      <dgm:prSet presAssocID="{F3BFDABE-1C3C-8E43-B0EB-E3F282D6FFC2}" presName="node" presStyleCnt="0"/>
      <dgm:spPr/>
    </dgm:pt>
    <dgm:pt modelId="{EF054D7D-41A1-274D-B59D-435E40DCA23A}" type="pres">
      <dgm:prSet presAssocID="{F3BFDABE-1C3C-8E43-B0EB-E3F282D6FFC2}" presName="parentNode" presStyleLbl="node1" presStyleIdx="3" presStyleCnt="4" custLinFactNeighborX="-74760" custLinFactNeighborY="276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29C3-9F6F-1645-A8E0-AA37AEAF18C1}" type="pres">
      <dgm:prSet presAssocID="{F3BFDABE-1C3C-8E43-B0EB-E3F282D6FFC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E1B5902-EAF2-FA4D-8904-A2E39AAA4A4B}" srcId="{9479492A-E522-014D-8433-5AE0BE429C75}" destId="{62AB6331-3A05-954B-B2F0-588222C2A64D}" srcOrd="1" destOrd="0" parTransId="{FD607A52-FC11-FC4B-9BB1-A2021E7D2D6B}" sibTransId="{389B65F6-0DB7-4849-B88C-3280A44D26A7}"/>
    <dgm:cxn modelId="{9C25AD1F-B041-924C-8D0B-2A245E04CABC}" type="presOf" srcId="{62AB6331-3A05-954B-B2F0-588222C2A64D}" destId="{E8DF503A-EDD5-F044-BDDF-0E2A326CDE95}" srcOrd="0" destOrd="0" presId="urn:microsoft.com/office/officeart/2005/8/layout/radial2"/>
    <dgm:cxn modelId="{38A5871F-1D15-C545-9F69-70885B34A26B}" type="presOf" srcId="{31053A89-1D94-6E41-8EE0-16A93D07CC44}" destId="{25CD89D0-33BD-2641-B3D2-6593D13A722E}" srcOrd="0" destOrd="0" presId="urn:microsoft.com/office/officeart/2005/8/layout/radial2"/>
    <dgm:cxn modelId="{7766C05A-B12C-3F43-8CAB-403BEF037A12}" type="presOf" srcId="{9479492A-E522-014D-8433-5AE0BE429C75}" destId="{E99608CD-64DA-4947-BD71-2EF191D0916A}" srcOrd="0" destOrd="0" presId="urn:microsoft.com/office/officeart/2005/8/layout/radial2"/>
    <dgm:cxn modelId="{5C889629-2EA7-4E45-B035-C9B19176E714}" type="presOf" srcId="{F516B28C-6CBF-BD4A-B95C-EDAA8CEAFDE2}" destId="{3419D981-4F43-544A-B943-2E88931C15CD}" srcOrd="0" destOrd="0" presId="urn:microsoft.com/office/officeart/2005/8/layout/radial2"/>
    <dgm:cxn modelId="{A321B73A-1A48-5F43-AAA6-A1305307E5BC}" srcId="{9479492A-E522-014D-8433-5AE0BE429C75}" destId="{0BBA4C3E-D1AF-B040-95CE-ABDDB5CABF90}" srcOrd="0" destOrd="0" parTransId="{F516B28C-6CBF-BD4A-B95C-EDAA8CEAFDE2}" sibTransId="{9984162D-D642-8149-B1D8-59FF6AB24CAA}"/>
    <dgm:cxn modelId="{2FA964E7-CB05-A843-A7A6-FCAA5B2DD314}" type="presOf" srcId="{FD607A52-FC11-FC4B-9BB1-A2021E7D2D6B}" destId="{00DEBB06-295A-C54F-86BE-5796CA41A840}" srcOrd="0" destOrd="0" presId="urn:microsoft.com/office/officeart/2005/8/layout/radial2"/>
    <dgm:cxn modelId="{01DE5511-1305-9B49-B0D2-B1FDA288FDA0}" type="presOf" srcId="{0BBA4C3E-D1AF-B040-95CE-ABDDB5CABF90}" destId="{D94DB1E2-62D0-424E-8D16-D02317AD03BA}" srcOrd="0" destOrd="0" presId="urn:microsoft.com/office/officeart/2005/8/layout/radial2"/>
    <dgm:cxn modelId="{0D226729-EB8F-EE45-812F-ACB28F86A537}" type="presOf" srcId="{F3BFDABE-1C3C-8E43-B0EB-E3F282D6FFC2}" destId="{EF054D7D-41A1-274D-B59D-435E40DCA23A}" srcOrd="0" destOrd="0" presId="urn:microsoft.com/office/officeart/2005/8/layout/radial2"/>
    <dgm:cxn modelId="{6F2323A9-2F24-6E46-82D1-0A15E368910C}" srcId="{9479492A-E522-014D-8433-5AE0BE429C75}" destId="{F3BFDABE-1C3C-8E43-B0EB-E3F282D6FFC2}" srcOrd="2" destOrd="0" parTransId="{31053A89-1D94-6E41-8EE0-16A93D07CC44}" sibTransId="{64C3E797-93F3-D24F-8251-94C92EF25F0C}"/>
    <dgm:cxn modelId="{35A8859B-32FB-DF42-92F6-FC554278C94E}" type="presParOf" srcId="{E99608CD-64DA-4947-BD71-2EF191D0916A}" destId="{7CE2A523-BEEE-A245-9717-36AA2F374EA9}" srcOrd="0" destOrd="0" presId="urn:microsoft.com/office/officeart/2005/8/layout/radial2"/>
    <dgm:cxn modelId="{9BBE69B4-F9A8-1E45-997E-DC63ACC6C7B5}" type="presParOf" srcId="{7CE2A523-BEEE-A245-9717-36AA2F374EA9}" destId="{CBE18548-5B1D-DD45-BBA6-2F741FCC2F7E}" srcOrd="0" destOrd="0" presId="urn:microsoft.com/office/officeart/2005/8/layout/radial2"/>
    <dgm:cxn modelId="{FF114D00-FC00-4541-AF08-01C1A6E44059}" type="presParOf" srcId="{CBE18548-5B1D-DD45-BBA6-2F741FCC2F7E}" destId="{1FBBD081-5F75-4246-9A18-2810F1A4B102}" srcOrd="0" destOrd="0" presId="urn:microsoft.com/office/officeart/2005/8/layout/radial2"/>
    <dgm:cxn modelId="{1D5A1374-1E0B-614C-BE08-E15C15CD35B2}" type="presParOf" srcId="{CBE18548-5B1D-DD45-BBA6-2F741FCC2F7E}" destId="{E2CBD626-2E69-7347-BE23-E953E32E8BE8}" srcOrd="1" destOrd="0" presId="urn:microsoft.com/office/officeart/2005/8/layout/radial2"/>
    <dgm:cxn modelId="{54A97D99-AF9F-1F44-A6F7-EA3F0662451B}" type="presParOf" srcId="{7CE2A523-BEEE-A245-9717-36AA2F374EA9}" destId="{3419D981-4F43-544A-B943-2E88931C15CD}" srcOrd="1" destOrd="0" presId="urn:microsoft.com/office/officeart/2005/8/layout/radial2"/>
    <dgm:cxn modelId="{17242943-C63E-B749-9059-210B4B6A5E1E}" type="presParOf" srcId="{7CE2A523-BEEE-A245-9717-36AA2F374EA9}" destId="{6F45495F-12C8-384A-9D73-19CF3F7EA1A1}" srcOrd="2" destOrd="0" presId="urn:microsoft.com/office/officeart/2005/8/layout/radial2"/>
    <dgm:cxn modelId="{647A7871-4D06-BC45-A5E2-C78BF140F57A}" type="presParOf" srcId="{6F45495F-12C8-384A-9D73-19CF3F7EA1A1}" destId="{D94DB1E2-62D0-424E-8D16-D02317AD03BA}" srcOrd="0" destOrd="0" presId="urn:microsoft.com/office/officeart/2005/8/layout/radial2"/>
    <dgm:cxn modelId="{3892407B-AF24-1642-99FD-26B7BE82BCF4}" type="presParOf" srcId="{6F45495F-12C8-384A-9D73-19CF3F7EA1A1}" destId="{81E696CC-B05A-704B-A963-864522D63997}" srcOrd="1" destOrd="0" presId="urn:microsoft.com/office/officeart/2005/8/layout/radial2"/>
    <dgm:cxn modelId="{81631D32-CDF5-9743-8B08-4CB43F5511A6}" type="presParOf" srcId="{7CE2A523-BEEE-A245-9717-36AA2F374EA9}" destId="{00DEBB06-295A-C54F-86BE-5796CA41A840}" srcOrd="3" destOrd="0" presId="urn:microsoft.com/office/officeart/2005/8/layout/radial2"/>
    <dgm:cxn modelId="{10F1BD16-EA5F-AE4F-840D-F8A0D2428E9D}" type="presParOf" srcId="{7CE2A523-BEEE-A245-9717-36AA2F374EA9}" destId="{68C16F8D-50CB-ED46-9E44-59D413859A31}" srcOrd="4" destOrd="0" presId="urn:microsoft.com/office/officeart/2005/8/layout/radial2"/>
    <dgm:cxn modelId="{D08DC269-75A3-D749-99EF-6722F24E0BAF}" type="presParOf" srcId="{68C16F8D-50CB-ED46-9E44-59D413859A31}" destId="{E8DF503A-EDD5-F044-BDDF-0E2A326CDE95}" srcOrd="0" destOrd="0" presId="urn:microsoft.com/office/officeart/2005/8/layout/radial2"/>
    <dgm:cxn modelId="{D7CE06EB-E60B-ED43-BF60-A3804DB1959D}" type="presParOf" srcId="{68C16F8D-50CB-ED46-9E44-59D413859A31}" destId="{F603C63E-47F2-D948-AE8F-1452A4AB2779}" srcOrd="1" destOrd="0" presId="urn:microsoft.com/office/officeart/2005/8/layout/radial2"/>
    <dgm:cxn modelId="{68A5FEAB-B270-2541-8A36-D6E7E637A33F}" type="presParOf" srcId="{7CE2A523-BEEE-A245-9717-36AA2F374EA9}" destId="{25CD89D0-33BD-2641-B3D2-6593D13A722E}" srcOrd="5" destOrd="0" presId="urn:microsoft.com/office/officeart/2005/8/layout/radial2"/>
    <dgm:cxn modelId="{84984279-4CB2-E54F-A4A0-B7346A337FCA}" type="presParOf" srcId="{7CE2A523-BEEE-A245-9717-36AA2F374EA9}" destId="{C94E5EB6-D3CC-3B49-80D3-317EEA7FC6B6}" srcOrd="6" destOrd="0" presId="urn:microsoft.com/office/officeart/2005/8/layout/radial2"/>
    <dgm:cxn modelId="{5A122E37-3F06-214A-AD78-774253E04EA0}" type="presParOf" srcId="{C94E5EB6-D3CC-3B49-80D3-317EEA7FC6B6}" destId="{EF054D7D-41A1-274D-B59D-435E40DCA23A}" srcOrd="0" destOrd="0" presId="urn:microsoft.com/office/officeart/2005/8/layout/radial2"/>
    <dgm:cxn modelId="{2D49E645-266B-0C45-8230-0A3BFE350BB2}" type="presParOf" srcId="{C94E5EB6-D3CC-3B49-80D3-317EEA7FC6B6}" destId="{F24729C3-9F6F-1645-A8E0-AA37AEAF18C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31C7-0168-C540-9875-544422257531}">
      <dsp:nvSpPr>
        <dsp:cNvPr id="0" name=""/>
        <dsp:cNvSpPr/>
      </dsp:nvSpPr>
      <dsp:spPr>
        <a:xfrm>
          <a:off x="1095" y="780753"/>
          <a:ext cx="1808585" cy="92764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Reliability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28265" y="807923"/>
        <a:ext cx="1754245" cy="873307"/>
      </dsp:txXfrm>
    </dsp:sp>
    <dsp:sp modelId="{3B603390-E5AF-B44F-841B-CF60EF4CC70A}">
      <dsp:nvSpPr>
        <dsp:cNvPr id="0" name=""/>
        <dsp:cNvSpPr/>
      </dsp:nvSpPr>
      <dsp:spPr>
        <a:xfrm>
          <a:off x="2100193" y="884341"/>
          <a:ext cx="615886" cy="720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Times" charset="0"/>
            <a:ea typeface="Times" charset="0"/>
            <a:cs typeface="Times" charset="0"/>
          </a:endParaRPr>
        </a:p>
      </dsp:txBody>
      <dsp:txXfrm>
        <a:off x="2100193" y="1028435"/>
        <a:ext cx="431120" cy="432283"/>
      </dsp:txXfrm>
    </dsp:sp>
    <dsp:sp modelId="{FDF871DA-CBB0-354C-83EE-B8CF8B09F6A7}">
      <dsp:nvSpPr>
        <dsp:cNvPr id="0" name=""/>
        <dsp:cNvSpPr/>
      </dsp:nvSpPr>
      <dsp:spPr>
        <a:xfrm>
          <a:off x="2971731" y="754869"/>
          <a:ext cx="1971388" cy="97941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Robustness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3000417" y="783555"/>
        <a:ext cx="1914016" cy="922044"/>
      </dsp:txXfrm>
    </dsp:sp>
    <dsp:sp modelId="{2A08AAE9-4936-9345-BAB9-4B88617A3F09}">
      <dsp:nvSpPr>
        <dsp:cNvPr id="0" name=""/>
        <dsp:cNvSpPr/>
      </dsp:nvSpPr>
      <dsp:spPr>
        <a:xfrm>
          <a:off x="5233632" y="884341"/>
          <a:ext cx="615886" cy="720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Times" charset="0"/>
            <a:ea typeface="Times" charset="0"/>
            <a:cs typeface="Times" charset="0"/>
          </a:endParaRPr>
        </a:p>
      </dsp:txBody>
      <dsp:txXfrm>
        <a:off x="5233632" y="1028435"/>
        <a:ext cx="431120" cy="432283"/>
      </dsp:txXfrm>
    </dsp:sp>
    <dsp:sp modelId="{AC3D8513-E143-544E-B93A-66BAEE27927F}">
      <dsp:nvSpPr>
        <dsp:cNvPr id="0" name=""/>
        <dsp:cNvSpPr/>
      </dsp:nvSpPr>
      <dsp:spPr>
        <a:xfrm>
          <a:off x="6105169" y="752925"/>
          <a:ext cx="2021734" cy="98330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Efficiency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6133969" y="781725"/>
        <a:ext cx="1964134" cy="925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D89D0-33BD-2641-B3D2-6593D13A722E}">
      <dsp:nvSpPr>
        <dsp:cNvPr id="0" name=""/>
        <dsp:cNvSpPr/>
      </dsp:nvSpPr>
      <dsp:spPr>
        <a:xfrm rot="4124487">
          <a:off x="1057673" y="3606655"/>
          <a:ext cx="61499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14996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EBB06-295A-C54F-86BE-5796CA41A840}">
      <dsp:nvSpPr>
        <dsp:cNvPr id="0" name=""/>
        <dsp:cNvSpPr/>
      </dsp:nvSpPr>
      <dsp:spPr>
        <a:xfrm rot="21188609">
          <a:off x="1696135" y="2476387"/>
          <a:ext cx="489124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489124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9D981-4F43-544A-B943-2E88931C15CD}">
      <dsp:nvSpPr>
        <dsp:cNvPr id="0" name=""/>
        <dsp:cNvSpPr/>
      </dsp:nvSpPr>
      <dsp:spPr>
        <a:xfrm rot="17650725">
          <a:off x="1113299" y="1581713"/>
          <a:ext cx="623115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23115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D626-2E69-7347-BE23-E953E32E8BE8}">
      <dsp:nvSpPr>
        <dsp:cNvPr id="0" name=""/>
        <dsp:cNvSpPr/>
      </dsp:nvSpPr>
      <dsp:spPr>
        <a:xfrm>
          <a:off x="-67860" y="1586943"/>
          <a:ext cx="2077347" cy="20773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4DB1E2-62D0-424E-8D16-D02317AD03BA}">
      <dsp:nvSpPr>
        <dsp:cNvPr id="0" name=""/>
        <dsp:cNvSpPr/>
      </dsp:nvSpPr>
      <dsp:spPr>
        <a:xfrm>
          <a:off x="1184516" y="138359"/>
          <a:ext cx="1246408" cy="124640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Stochastic</a:t>
          </a:r>
          <a:endParaRPr lang="en-US" sz="16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1367048" y="320891"/>
        <a:ext cx="881344" cy="881344"/>
      </dsp:txXfrm>
    </dsp:sp>
    <dsp:sp modelId="{E8DF503A-EDD5-F044-BDDF-0E2A326CDE95}">
      <dsp:nvSpPr>
        <dsp:cNvPr id="0" name=""/>
        <dsp:cNvSpPr/>
      </dsp:nvSpPr>
      <dsp:spPr>
        <a:xfrm>
          <a:off x="2178151" y="1666393"/>
          <a:ext cx="1467284" cy="1451667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Markovian</a:t>
          </a:r>
          <a:endParaRPr lang="en-US" sz="18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393030" y="1878985"/>
        <a:ext cx="1037526" cy="1026483"/>
      </dsp:txXfrm>
    </dsp:sp>
    <dsp:sp modelId="{EF054D7D-41A1-274D-B59D-435E40DCA23A}">
      <dsp:nvSpPr>
        <dsp:cNvPr id="0" name=""/>
        <dsp:cNvSpPr/>
      </dsp:nvSpPr>
      <dsp:spPr>
        <a:xfrm>
          <a:off x="1079419" y="3883430"/>
          <a:ext cx="1246408" cy="124640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Non-stochastic</a:t>
          </a:r>
          <a:endParaRPr lang="en-US" sz="16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1261951" y="4065962"/>
        <a:ext cx="881344" cy="881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88B2C-A28C-214B-B245-E9C1C00567B3}" type="datetimeFigureOut">
              <a:rPr lang="en-US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6B4F-9E54-A446-AC69-E80B4BA432E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Allow to rapidly track best/worst distributions, but more subtle interactions cannot be identified and are easily missed.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3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2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2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0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97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36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Worst-case regret: compare rewards with best rewards in each iteration</a:t>
            </a:r>
          </a:p>
          <a:p>
            <a:r>
              <a:rPr lang="en-US" dirty="0" smtClean="0"/>
              <a:t>Weak regret:  compare rewards with best fixed 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9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5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45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3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3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hyperlink" Target="https://en.wikipedia.org/wiki/Lipschitz_continu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nditalgs.com/2016/09/18/the-upper-confidence-bound-algorithm/" TargetMode="Externa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stucchio.com/blog/2014/adversarial_bandit_is_not_statistics_problem.html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banditalgs.com/2016/10/14/high-probability-lower-boun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8384" y="657226"/>
            <a:ext cx="9144000" cy="3328988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more detailed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 to Multi-Armed Bandits for Wireless Communications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25910" y="3643311"/>
            <a:ext cx="10618837" cy="187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Times New Roman" charset="0"/>
                <a:ea typeface="Times New Roman" charset="0"/>
                <a:cs typeface="Times New Roman" charset="0"/>
              </a:rPr>
              <a:t>Francesc </a:t>
            </a:r>
            <a:r>
              <a:rPr lang="en-US" sz="3200" smtClean="0">
                <a:latin typeface="Times New Roman" charset="0"/>
                <a:ea typeface="Times New Roman" charset="0"/>
                <a:cs typeface="Times New Roman" charset="0"/>
              </a:rPr>
              <a:t>Wilhelmi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77" y="5099665"/>
            <a:ext cx="3767613" cy="1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2106" y="3524247"/>
            <a:ext cx="5845807" cy="2847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Non-stochastic (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):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No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statistic assumption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be done on the reward generation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process 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is no probability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distribution (no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need to estimate unknown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parameters)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Oblivious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vs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non-oblivious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adversaries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Literature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[5,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According to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the Distribution behind the Reward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2106" y="1328233"/>
            <a:ext cx="56878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Stochastic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: bandits with IID rewards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reward is generated according to a specific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stochastic process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Literature: [5]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367598" y="1753427"/>
            <a:ext cx="914400" cy="8662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367598" y="4315833"/>
            <a:ext cx="914400" cy="8662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06322" y="1666788"/>
            <a:ext cx="31805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Guarantees &amp; </a:t>
            </a:r>
          </a:p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Good performance</a:t>
            </a:r>
            <a:endParaRPr lang="en-US"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92857" y="4113403"/>
            <a:ext cx="36074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Weaker guarantees (weak regret) &amp; </a:t>
            </a:r>
          </a:p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Lower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48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1" t="10531" r="26407"/>
          <a:stretch/>
        </p:blipFill>
        <p:spPr>
          <a:xfrm>
            <a:off x="8470825" y="3334917"/>
            <a:ext cx="3594971" cy="2874723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770460"/>
              </p:ext>
            </p:extLst>
          </p:nvPr>
        </p:nvGraphicFramePr>
        <p:xfrm>
          <a:off x="429101" y="1240323"/>
          <a:ext cx="5733703" cy="525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4508428" y="1115326"/>
            <a:ext cx="6976243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Arms associated to state spaces</a:t>
            </a: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The state changes according to a given stochastic model (Markov process)</a:t>
            </a: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Typically, the number of states and the state transition probabilities are </a:t>
            </a: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unknown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Sub-types: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The Markovian case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5065" y="3711302"/>
            <a:ext cx="3825759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2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Rested: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states change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when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played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5800" lvl="2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Restless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[51]: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states change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regardless of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played action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0825" y="6101010"/>
            <a:ext cx="349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Image from “Neuromorphic </a:t>
            </a:r>
            <a:r>
              <a:rPr lang="en-US" sz="1600" i="1" dirty="0"/>
              <a:t>Hardware Learns to </a:t>
            </a:r>
            <a:r>
              <a:rPr lang="en-US" sz="1600" i="1" dirty="0" smtClean="0"/>
              <a:t>Learn”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078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5154" y="1362890"/>
            <a:ext cx="6289109" cy="515221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set of actions is continuous (infinite)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Bandits are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hopeless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unless assumptions are done (e.g., Lipschitz condition for the reward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) </a:t>
            </a:r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Similarity between arms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algn="just"/>
            <a:r>
              <a:rPr lang="en-US" dirty="0">
                <a:latin typeface="Times" charset="0"/>
                <a:ea typeface="Times" charset="0"/>
                <a:cs typeface="Times" charset="0"/>
              </a:rPr>
              <a:t>Variants:</a:t>
            </a:r>
          </a:p>
          <a:p>
            <a:pPr lvl="1" algn="just"/>
            <a:r>
              <a:rPr lang="en-US" dirty="0">
                <a:latin typeface="Times" charset="0"/>
                <a:ea typeface="Times" charset="0"/>
                <a:cs typeface="Times" charset="0"/>
              </a:rPr>
              <a:t>Linear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Nonlinear</a:t>
            </a:r>
          </a:p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Some solutions: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Fixed discretization: trade-off between approximation of the distribution and the regret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Zooming algorithm (clean vs bad events)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Continuum-Armed Bandits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04" y="1539473"/>
            <a:ext cx="3923059" cy="3603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42201" y="5349480"/>
            <a:ext cx="452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Lipschitz </a:t>
            </a:r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condition: “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For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a Lipschitz continuous function, there exists a double cone (white) whose origin can be moved along the graph so that the whole graph always stays outside the double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cone” </a:t>
            </a:r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(source</a:t>
            </a:r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1600" i="1" dirty="0" smtClean="0">
                <a:latin typeface="Times" charset="0"/>
                <a:ea typeface="Times" charset="0"/>
                <a:cs typeface="Times" charset="0"/>
                <a:hlinkClick r:id="rId4"/>
              </a:rPr>
              <a:t>wikipedia</a:t>
            </a:r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6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260" y="1153865"/>
            <a:ext cx="6212910" cy="4351338"/>
          </a:xfrm>
        </p:spPr>
        <p:txBody>
          <a:bodyPr>
            <a:noAutofit/>
          </a:bodyPr>
          <a:lstStyle/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References [8-9]</a:t>
            </a:r>
            <a:endParaRPr lang="en-US" sz="2800" b="1" dirty="0" smtClean="0">
              <a:latin typeface="Times" charset="0"/>
              <a:ea typeface="Times" charset="0"/>
              <a:cs typeface="Times" charset="0"/>
            </a:endParaRPr>
          </a:p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In addition to the reward, side information (context) is provided to the agent</a:t>
            </a:r>
          </a:p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Potential ways to address the problem:</a:t>
            </a: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With historical data, build a “reward predictor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”</a:t>
            </a:r>
            <a:endParaRPr lang="en-US" sz="2200" dirty="0" smtClean="0">
              <a:latin typeface="Times" charset="0"/>
              <a:ea typeface="Times" charset="0"/>
              <a:cs typeface="Times" charset="0"/>
            </a:endParaRP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Track average reward of each policy (EXP4)</a:t>
            </a:r>
          </a:p>
          <a:p>
            <a:pPr marL="1371600" lvl="3" indent="-457200" algn="just">
              <a:spcBef>
                <a:spcPts val="1000"/>
              </a:spcBef>
            </a:pP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Bookkeeping is computationally intractable for large sets of policies</a:t>
            </a:r>
          </a:p>
          <a:p>
            <a:pPr marL="1371600" lvl="3" indent="-457200" algn="just">
              <a:spcBef>
                <a:spcPts val="1000"/>
              </a:spcBef>
            </a:pP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Questionable for non-stationarity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Contextual Bandits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2606" y="6077010"/>
            <a:ext cx="48298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Nexus with Reinforcement Learning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7518" y="3978096"/>
            <a:ext cx="4243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Goal: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 build a policy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𝜋</a:t>
            </a: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400" b="1" dirty="0" err="1" smtClean="0">
                <a:latin typeface="Times" charset="0"/>
                <a:ea typeface="Times" charset="0"/>
                <a:cs typeface="Times" charset="0"/>
              </a:rPr>
              <a:t>x→a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that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maximizes the payoff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27518" y="1427967"/>
            <a:ext cx="4509371" cy="2256772"/>
            <a:chOff x="7227518" y="1427967"/>
            <a:chExt cx="4509371" cy="2256772"/>
          </a:xfrm>
        </p:grpSpPr>
        <p:sp>
          <p:nvSpPr>
            <p:cNvPr id="4" name="Rectangle 3"/>
            <p:cNvSpPr/>
            <p:nvPr/>
          </p:nvSpPr>
          <p:spPr>
            <a:xfrm>
              <a:off x="7227518" y="1659449"/>
              <a:ext cx="4509371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For</a:t>
              </a:r>
              <a:r>
                <a:rPr lang="en-US" sz="2800" i="1" dirty="0" smtClean="0">
                  <a:latin typeface="Times" charset="0"/>
                  <a:ea typeface="Times" charset="0"/>
                  <a:cs typeface="Times" charset="0"/>
                </a:rPr>
                <a:t> t = 1, 2, …, T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Observe context </a:t>
              </a:r>
              <a:r>
                <a:rPr lang="en-US" sz="2800" b="1" dirty="0" err="1" smtClean="0">
                  <a:latin typeface="Times" charset="0"/>
                  <a:ea typeface="Times" charset="0"/>
                  <a:cs typeface="Times" charset="0"/>
                </a:rPr>
                <a:t>x</a:t>
              </a:r>
              <a:r>
                <a:rPr lang="en-US" sz="2800" b="1" baseline="-25000" dirty="0" err="1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 ∊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X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Choose action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a</a:t>
              </a:r>
              <a:r>
                <a:rPr lang="en-US" sz="2800" b="1" baseline="-250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 ∊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A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Get reward </a:t>
              </a:r>
              <a:r>
                <a:rPr lang="en-US" sz="2800" b="1" dirty="0" err="1" smtClean="0">
                  <a:latin typeface="Times" charset="0"/>
                  <a:ea typeface="Times" charset="0"/>
                  <a:cs typeface="Times" charset="0"/>
                </a:rPr>
                <a:t>r</a:t>
              </a:r>
              <a:r>
                <a:rPr lang="en-US" sz="2800" b="1" baseline="-25000" dirty="0" err="1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(a</a:t>
              </a:r>
              <a:r>
                <a:rPr lang="en-US" sz="2800" b="1" baseline="-250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)</a:t>
              </a:r>
              <a:endParaRPr lang="en-US" sz="2800" b="1" dirty="0"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7352778" y="1427967"/>
              <a:ext cx="414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352778" y="3684739"/>
              <a:ext cx="414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Combinatorial bandits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[10-11]: the agent needs to choose values for a set of variables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Mortal bandits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[12]: arms are available for a certain amount of time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Sleeping bandits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[52]: arms can appear/disappear according to some process</a:t>
            </a:r>
          </a:p>
          <a:p>
            <a:pPr algn="just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Multiple plays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[13-15]: a player can pick several arms simultaneously</a:t>
            </a:r>
          </a:p>
          <a:p>
            <a:pPr algn="just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Dueling bandits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 [18]: the player chooses a pair of arms in each round and observe only their performances (duel between arms)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Other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types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1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High-level categorizations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35133"/>
              </p:ext>
            </p:extLst>
          </p:nvPr>
        </p:nvGraphicFramePr>
        <p:xfrm>
          <a:off x="1312234" y="1820390"/>
          <a:ext cx="9601200" cy="373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4800600"/>
              </a:tblGrid>
              <a:tr h="59033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Criteria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Bandits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type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Evolution of </a:t>
                      </a:r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the reward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Stochastic, adversarial,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Markovian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Reward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function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Linear, Lipschitz,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Gaussian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1893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Feedback structure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Full information, bandit, semi-bandit,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partial monitoring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Context structure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Contextual bandits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3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Ways to explore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163"/>
                <a:ext cx="10515600" cy="4876800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 smtClean="0">
                    <a:latin typeface="Times" charset="0"/>
                    <a:ea typeface="Times" charset="0"/>
                    <a:cs typeface="Times" charset="0"/>
                  </a:rPr>
                  <a:t>Pure exploration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[16-17]: gain the most knowledge over </a:t>
                </a:r>
                <a:r>
                  <a:rPr lang="en-GB" i="1" dirty="0">
                    <a:latin typeface="Times" charset="0"/>
                    <a:ea typeface="Times" charset="0"/>
                    <a:cs typeface="Times" charset="0"/>
                  </a:rPr>
                  <a:t>t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by exploring, in order to maximize the likelihood of picking the best arm in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t+1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Try each arm N times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Then, select the arm with highest average reward</a:t>
                </a:r>
              </a:p>
              <a:p>
                <a:r>
                  <a:rPr lang="en-GB" b="1" dirty="0" smtClean="0">
                    <a:latin typeface="Times" charset="0"/>
                    <a:ea typeface="Times" charset="0"/>
                    <a:cs typeface="Times" charset="0"/>
                  </a:rPr>
                  <a:t>Regret: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R(T) ≤ NK + O(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𝑇</m:t>
                    </m:r>
                    <m:rad>
                      <m:radPr>
                        <m:degHide m:val="on"/>
                        <m:ctrlPr>
                          <a:rPr lang="en-GB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ES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𝑙𝑜𝑔𝑇</m:t>
                            </m:r>
                          </m:num>
                          <m:den>
                            <m:r>
                              <a:rPr lang="es-ES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)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NK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rounds of exploration +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T-KN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rounds of exploitation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Proof based on </a:t>
                </a:r>
                <a:r>
                  <a:rPr lang="en-GB" dirty="0" err="1" smtClean="0">
                    <a:latin typeface="Times" charset="0"/>
                    <a:ea typeface="Times" charset="0"/>
                    <a:cs typeface="Times" charset="0"/>
                  </a:rPr>
                  <a:t>Hoeffding’s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inequality assumption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Prerequisites: </a:t>
                </a:r>
              </a:p>
              <a:p>
                <a:pPr lvl="2">
                  <a:buFont typeface="Courier New" charset="0"/>
                  <a:buChar char="o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The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random variables must be identically distributed and almost surely 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bounded</a:t>
                </a:r>
              </a:p>
              <a:p>
                <a:pPr lvl="2">
                  <a:buFont typeface="Courier New" charset="0"/>
                  <a:buChar char="o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Random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observations of the variables must be independent of each other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.</a:t>
                </a:r>
                <a:endParaRPr lang="en-US" sz="28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163"/>
                <a:ext cx="10515600" cy="4876800"/>
              </a:xfrm>
              <a:blipFill rotWithShape="0">
                <a:blip r:embed="rId2"/>
                <a:stretch>
                  <a:fillRect l="-1043" t="-2000" r="-290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Pure exploration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228600" lvl="1" algn="just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Times" charset="0"/>
                        <a:cs typeface="Times" charset="0"/>
                      </a:rPr>
                      <m:t>𝜀</m:t>
                    </m:r>
                  </m:oMath>
                </a14:m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-</a:t>
                </a: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greedy [29]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Times" charset="0"/>
                        <a:cs typeface="Times" charset="0"/>
                      </a:rPr>
                      <m:t>𝜀</m:t>
                    </m:r>
                    <m:r>
                      <a:rPr lang="en-US" sz="2800" i="1">
                        <a:latin typeface="Cambria Math" charset="0"/>
                        <a:ea typeface="Times" charset="0"/>
                        <a:cs typeface="Times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choose</a:t>
                </a:r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𝑈𝑛𝑖𝑓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𝑋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, </a:t>
                </a:r>
                <a:endParaRPr lang="en-US" sz="28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Otherwise, choose</a:t>
                </a:r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Times" charset="0"/>
                            <a:cs typeface="Times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n-US" sz="2800" i="1" smtClean="0">
                        <a:latin typeface="Cambria Math" charset="0"/>
                        <a:ea typeface="Times" charset="0"/>
                        <a:cs typeface="Times" charset="0"/>
                      </a:rPr>
                      <m:t>∈</m:t>
                    </m:r>
                    <m:func>
                      <m:funcPr>
                        <m:ctrlP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arg</m:t>
                            </m:r>
                            <m:r>
                              <a:rPr lang="en-US" sz="2800" b="0" i="0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charset="0"/>
                                    <a:ea typeface="Times" charset="0"/>
                                    <a:cs typeface="Times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Times" charset="0"/>
                                    <a:cs typeface="Times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sz="28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Explores inefficiently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With fixed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Times" charset="0"/>
                        <a:cs typeface="Times" charset="0"/>
                      </a:rPr>
                      <m:t>𝜀</m:t>
                    </m:r>
                  </m:oMath>
                </a14:m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, the average regret grows linearly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Time-dependent </a:t>
                </a:r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exploration rate </a:t>
                </a: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favors efficiency: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Times" charset="0"/>
                            <a:cs typeface="Times" charset="0"/>
                          </a:rPr>
                          <m:t>𝜀</m:t>
                        </m:r>
                      </m:e>
                      <m:sub>
                        <m: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s-ES" sz="32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=</m:t>
                    </m:r>
                    <m:f>
                      <m:fPr>
                        <m:ctrlP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32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Greedy exploration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12106" y="1485900"/>
            <a:ext cx="6049365" cy="4691063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Upper Confidence Bound (UCB) [3, 28]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Assumes certain distributions for the rewards and picks the optimal arm accordingly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The action-selection process not only takes the magnitude of the reward into account, but the estimated deviations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Optimistic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77086" y="4748898"/>
            <a:ext cx="4690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  <a:hlinkClick r:id="rId2"/>
              </a:rPr>
              <a:t>https://banditalgs.com/2016/09/18/the-upper-confidence-bound-algorithm/</a:t>
            </a:r>
            <a:endParaRPr lang="en-US" sz="16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6" y="1963737"/>
            <a:ext cx="4690449" cy="26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042" y="2812603"/>
            <a:ext cx="5731691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84" y="1442485"/>
            <a:ext cx="5534052" cy="415024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12106" y="1565753"/>
            <a:ext cx="6489496" cy="4611210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Thompson sampling [30]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Very popular because it is computationally cheap and offers good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Strong performance guarantees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[31, 32, 33]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Operational model:</a:t>
            </a:r>
          </a:p>
          <a:p>
            <a:pPr marL="514350" lvl="1" indent="-51435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Constructs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a probabilistic model of the rewards and assumes a prior distribution of the parameters of said 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lvl="1" indent="-51435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Then, it chooses the arm matching the probability of being optimal</a:t>
            </a: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Bayesian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2839" y="1337110"/>
            <a:ext cx="6150280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Exponential-weight algorithm for Exploration and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Exploitation (EXP3) [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Good for adversarial bandits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Make information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advantage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useless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Trade-off between randomizing and predicting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𝛾 regulates the desire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to pick an action uniformly at random</a:t>
            </a:r>
            <a:endParaRPr lang="en-US" sz="24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Minimax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4088" y="5455498"/>
            <a:ext cx="1078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“The goal is to partially neutralize God’s information advantage, </a:t>
            </a:r>
            <a:r>
              <a:rPr lang="en-US" sz="2400" i="1" dirty="0">
                <a:latin typeface="Times" charset="0"/>
                <a:ea typeface="Times" charset="0"/>
                <a:cs typeface="Times" charset="0"/>
              </a:rPr>
              <a:t>but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adding </a:t>
            </a:r>
            <a:r>
              <a:rPr lang="en-US" sz="2400" i="1" smtClean="0">
                <a:latin typeface="Times" charset="0"/>
                <a:ea typeface="Times" charset="0"/>
                <a:cs typeface="Times" charset="0"/>
              </a:rPr>
              <a:t>sufficient determinism </a:t>
            </a:r>
            <a:r>
              <a:rPr lang="en-US" sz="2400" i="1" dirty="0">
                <a:latin typeface="Times" charset="0"/>
                <a:ea typeface="Times" charset="0"/>
                <a:cs typeface="Times" charset="0"/>
              </a:rPr>
              <a:t>so that the bandit can still predict the superior arm most of the time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.”</a:t>
            </a:r>
            <a:endParaRPr 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8613" y="6286495"/>
            <a:ext cx="851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600" dirty="0">
                <a:latin typeface="Times" charset="0"/>
                <a:ea typeface="Times" charset="0"/>
                <a:cs typeface="Times" charset="0"/>
                <a:hlinkClick r:id="rId3"/>
              </a:rPr>
              <a:t>https://www.chrisstucchio.com/blog/2014/adversarial_bandit_is_not_statistics_problem.html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41" y="1614236"/>
            <a:ext cx="5054548" cy="2754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6657" y="4427870"/>
            <a:ext cx="5544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400" dirty="0">
                <a:latin typeface="Times" charset="0"/>
                <a:ea typeface="Times" charset="0"/>
                <a:cs typeface="Times" charset="0"/>
                <a:hlinkClick r:id="rId5"/>
              </a:rPr>
              <a:t>https://banditalgs.com/2016/10/14/high-probability-lower-bounds/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9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mainly concerned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sequential online decision making problem in an unknown environment</a:t>
            </a: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where Game Theory and MABs meet and complement each other (competition between agents)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11" y="3673929"/>
            <a:ext cx="5065466" cy="263797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vs Multi-Agent MABs</a:t>
            </a:r>
          </a:p>
        </p:txBody>
      </p:sp>
    </p:spTree>
    <p:extLst>
      <p:ext uri="{BB962C8B-B14F-4D97-AF65-F5344CB8AC3E}">
        <p14:creationId xmlns:p14="http://schemas.microsoft.com/office/powerpoint/2010/main" val="4478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46064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Baseline: [19, 20]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Pure exploration-exploitation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Regret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measurement is completely meaningful in this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State-of-the-Art performance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Lai and Robbins, 1985</a:t>
            </a:r>
          </a:p>
          <a:p>
            <a:pPr lvl="1" algn="just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al., 1987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(multiple plays)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63" y="2426948"/>
            <a:ext cx="5044752" cy="244508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MABs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624" y="1634792"/>
            <a:ext cx="5623639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Baseline: [53][54][55]</a:t>
            </a:r>
          </a:p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Many types: collaboration, opponent-aware, best-response</a:t>
            </a:r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Benefits: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Reduced complexity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Parallel computation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Scalability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Resilience (multi-point failure)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Drawbacks: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Non-stationarity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Hard to specify a goal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Exploitation leads to instability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Coordination often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03" y="2112580"/>
            <a:ext cx="4874998" cy="27712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MABs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12474" y="1694532"/>
                <a:ext cx="4120194" cy="404223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Formulation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Game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𝐴</m:t>
                        </m:r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𝑁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= number of players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= set of strategies that can be used by players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𝑆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= payoff functions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Can be seen as a problem where player </a:t>
                </a:r>
                <a:r>
                  <a:rPr lang="en-US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competes with N-1 opponents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2474" y="1694532"/>
                <a:ext cx="4120194" cy="4042234"/>
              </a:xfrm>
              <a:blipFill rotWithShape="0">
                <a:blip r:embed="rId3"/>
                <a:stretch>
                  <a:fillRect l="-2802" t="-2556" r="-29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MABs: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444" r="4793" b="5833"/>
          <a:stretch/>
        </p:blipFill>
        <p:spPr>
          <a:xfrm>
            <a:off x="1430245" y="3392822"/>
            <a:ext cx="3389285" cy="25637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106" y="1304564"/>
            <a:ext cx="6837994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Ideal strategy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Reach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NE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utility of all the players is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maximized</a:t>
            </a:r>
          </a:p>
          <a:p>
            <a:endParaRPr lang="en-US" sz="2800" b="1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2106" y="2858836"/>
            <a:ext cx="1614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Problem:</a:t>
            </a:r>
          </a:p>
        </p:txBody>
      </p:sp>
      <p:sp>
        <p:nvSpPr>
          <p:cNvPr id="9" name="Rectangle 8"/>
          <p:cNvSpPr/>
          <p:nvPr/>
        </p:nvSpPr>
        <p:spPr>
          <a:xfrm>
            <a:off x="3388763" y="2948348"/>
            <a:ext cx="5481638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Correlated Equilibrium: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agents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’ strategies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eventually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converge to a coordinated equilibrium</a:t>
            </a:r>
          </a:p>
        </p:txBody>
      </p:sp>
    </p:spTree>
    <p:extLst>
      <p:ext uri="{BB962C8B-B14F-4D97-AF65-F5344CB8AC3E}">
        <p14:creationId xmlns:p14="http://schemas.microsoft.com/office/powerpoint/2010/main" val="32653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387139"/>
                  </p:ext>
                </p:extLst>
              </p:nvPr>
            </p:nvGraphicFramePr>
            <p:xfrm>
              <a:off x="619124" y="1549908"/>
              <a:ext cx="10768586" cy="244881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84293"/>
                    <a:gridCol w="538429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𝑖𝑛𝑡</m:t>
                                    </m:r>
                                  </m:sup>
                                </m:sSubSup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400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,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𝑗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</m:e>
                                    </m:nary>
                                  </m:e>
                                </m:func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𝑒𝑥𝑡</m:t>
                                    </m:r>
                                  </m:sup>
                                </m:sSubSup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400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is-I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𝑘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387139"/>
                  </p:ext>
                </p:extLst>
              </p:nvPr>
            </p:nvGraphicFramePr>
            <p:xfrm>
              <a:off x="619124" y="1549908"/>
              <a:ext cx="10768586" cy="244881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84293"/>
                    <a:gridCol w="5384293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168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3" t="-113542" r="-100226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13" t="-113542" r="-226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609283" y="5914154"/>
                <a:ext cx="2788268" cy="6643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𝑒𝑥𝑡</m:t>
                        </m:r>
                      </m:sup>
                    </m:sSubSup>
                    <m:r>
                      <a:rPr lang="es-ES" sz="36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</m:oMath>
                </a14:m>
                <a:r>
                  <a:rPr lang="es-ES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283" y="5914154"/>
                <a:ext cx="2788268" cy="6643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3182492" y="4122016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Internal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and External regret</a:t>
            </a:r>
          </a:p>
        </p:txBody>
      </p:sp>
      <p:sp>
        <p:nvSpPr>
          <p:cNvPr id="2" name="Rectangle 1"/>
          <p:cNvSpPr/>
          <p:nvPr/>
        </p:nvSpPr>
        <p:spPr>
          <a:xfrm>
            <a:off x="1919291" y="4698088"/>
            <a:ext cx="2986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Convergence 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sz="2800" smtClean="0">
                <a:latin typeface="Times New Roman" charset="0"/>
                <a:ea typeface="Times New Roman" charset="0"/>
                <a:cs typeface="Times New Roman" charset="0"/>
              </a:rPr>
              <a:t>CE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8743206" y="4122016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79817" y="4698088"/>
            <a:ext cx="3187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Convergence to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NE*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6035" y="6248400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*Only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2 players in a zero-sum game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!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3121425">
            <a:off x="7518345" y="5291910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000000">
            <a:off x="4024097" y="5291909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Weighted Average Prediction (WAP)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Hedge [4], variant of [21] for full information games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EXP3 [2]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Following the Perturbed Leader (FPL) [22], an online learning extension of [23]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Implicitly Normalized Forecaster (INF)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[24, 25]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[26]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External-regret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3982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 typically work only for N = 2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players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if every player uses an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strategy,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“joint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empirical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frequencies”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of plays converge to a correlated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Experimental Regret Testing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(ERT)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[27] has been shown to exhibit internal-regret minimization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Internal-regret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</p:spTree>
    <p:extLst>
      <p:ext uri="{BB962C8B-B14F-4D97-AF65-F5344CB8AC3E}">
        <p14:creationId xmlns:p14="http://schemas.microsoft.com/office/powerpoint/2010/main" val="9975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r="16647"/>
          <a:stretch/>
        </p:blipFill>
        <p:spPr>
          <a:xfrm>
            <a:off x="6129372" y="818213"/>
            <a:ext cx="6062628" cy="50863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3992" y="745192"/>
            <a:ext cx="6315207" cy="1770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New applications (AV/VR, AD,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Industry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4.0</a:t>
            </a:r>
            <a:r>
              <a:rPr lang="es-E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etc.) 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Strict requirements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eMBB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10-20 </a:t>
            </a:r>
            <a:r>
              <a:rPr lang="es-E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Gbps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endParaRPr lang="en-US" sz="20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uRLLC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&lt;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5ms &amp; 10</a:t>
            </a:r>
            <a:r>
              <a:rPr lang="en-US" sz="200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-5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packet 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losses)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mMTC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1,000,000 devices/km</a:t>
            </a:r>
            <a:r>
              <a:rPr lang="en-US" sz="2000" baseline="30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13478" y="4811336"/>
            <a:ext cx="6538586" cy="1564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Depends on </a:t>
            </a:r>
            <a:r>
              <a:rPr lang="en-US" sz="2400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handling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Lower </a:t>
            </a:r>
            <a:r>
              <a:rPr lang="en-US" sz="24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layers: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short stationarity,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sparsity,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limited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resources to store/process </a:t>
            </a:r>
            <a:r>
              <a:rPr lang="mr-IN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Higher layers: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misaligned, overwhelming</a:t>
            </a:r>
            <a:r>
              <a:rPr lang="mr-IN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992" y="3094706"/>
            <a:ext cx="5563646" cy="87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Complex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world (ensemble of processes)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Lack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of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models (inaccurate, intractable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Lots of data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992" y="2555754"/>
            <a:ext cx="1680577" cy="584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Why AI?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3992" y="4252982"/>
            <a:ext cx="3308961" cy="699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Which kind of AI?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3992" y="252504"/>
            <a:ext cx="3020862" cy="492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What happened?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1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1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1" y="2808484"/>
            <a:ext cx="8957732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Bandits in Wireless Communications</a:t>
            </a:r>
            <a:endParaRPr lang="en-US" sz="8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Literature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for Opportunistic Spectrum Access [34-38]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Joint Channel Selection and Power Control in Cognitive Radio Networks [39]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inter-cell interference coordination [40]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user association in small cell networks [41]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Multi-path routing [42]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Dynamic rate and channel selection [43]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Unlicensed LTE/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Coexistence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44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MABs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Wireless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2106" y="1682750"/>
            <a:ext cx="113538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Cognitive Radio problems have raised attention, due to its distributed nature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setting have been shown to properly fit to CR problems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Several efforts have been done to provide mechanisms whereby multiple users converge to the optimal solution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 [45]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Combinatorial approach [46, 47]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TDFS approach [48]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User-specific penalties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Calibrated Forecasting [37]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MP-MABs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Cognitive Radio problems</a:t>
            </a:r>
          </a:p>
        </p:txBody>
      </p:sp>
    </p:spTree>
    <p:extLst>
      <p:ext uri="{BB962C8B-B14F-4D97-AF65-F5344CB8AC3E}">
        <p14:creationId xmlns:p14="http://schemas.microsoft.com/office/powerpoint/2010/main" val="196633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Typical setting for MP-MABs for CR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8" y="1822450"/>
            <a:ext cx="4869588" cy="37211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29337" y="1621631"/>
            <a:ext cx="5715001" cy="4351338"/>
          </a:xfrm>
        </p:spPr>
        <p:txBody>
          <a:bodyPr>
            <a:normAutofit/>
          </a:bodyPr>
          <a:lstStyle/>
          <a:p>
            <a:pPr algn="just"/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agents use the same “bandit” (channel)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reward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binary 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0: success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1: collision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can be provided if agents use the same strategy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E.g., “follow the perturbed leader” [39]</a:t>
            </a:r>
          </a:p>
        </p:txBody>
      </p:sp>
    </p:spTree>
    <p:extLst>
      <p:ext uri="{BB962C8B-B14F-4D97-AF65-F5344CB8AC3E}">
        <p14:creationId xmlns:p14="http://schemas.microsoft.com/office/powerpoint/2010/main" val="18163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 more realistic setting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7" y="1793874"/>
            <a:ext cx="5276905" cy="372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29362" y="1507331"/>
            <a:ext cx="51958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agents use different “bandits” (e.g., transmission power levels)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depends on the joint action profile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Non-stochastic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 guarantees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51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7213" y="1216221"/>
            <a:ext cx="10515600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Remarkable guarantees (convergence, performance, etc.) are often achieved only if certain assumptions hold: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74556"/>
              </p:ext>
            </p:extLst>
          </p:nvPr>
        </p:nvGraphicFramePr>
        <p:xfrm>
          <a:off x="843116" y="2418519"/>
          <a:ext cx="10586884" cy="3870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93442"/>
                <a:gridCol w="52934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Assumption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Drawbacks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the players use the same strategy </a:t>
                      </a:r>
                    </a:p>
                    <a:p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feasible in dense and heterogeneous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scenarios 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number of users is fixed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known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While the former implies that the network remains static, the latter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entails communication or additional hardware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User-specific penalties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are applied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 strong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knowledge on the scenario must be known on before-hand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reward generation process is relaxed and only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depends on the own actions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Unfeasible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in potentially overlapping scenarios, where the outer interference severely affects to the performance of a given WN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Typical Assumptions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06" y="2524851"/>
            <a:ext cx="9757775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sz="5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Learning in Overlapping Basic Service Sets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66" y="2097425"/>
            <a:ext cx="7802623" cy="355181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5" y="2156230"/>
            <a:ext cx="4145280" cy="3493008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Integration of Agents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04998"/>
                <a:ext cx="10515600" cy="415864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latin typeface="Times" charset="0"/>
                    <a:ea typeface="Times" charset="0"/>
                    <a:cs typeface="Times" charset="0"/>
                  </a:rPr>
                  <a:t>Procedure: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Initially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the estimate reward of each action available in any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BSS,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Times" charset="0"/>
                        <a:cs typeface="Times" charset="0"/>
                      </a:rPr>
                      <m:t>k</m:t>
                    </m:r>
                    <m:r>
                      <a:rPr lang="en-US" b="0" i="1" smtClean="0">
                        <a:latin typeface="Cambria Math" charset="0"/>
                        <a:ea typeface="Times" charset="0"/>
                        <a:cs typeface="Times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{1, …, 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𝐾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is set to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0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Each BSS selects arms based on a given action selection-strategy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Then,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each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BSS obtains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which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depends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on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(1)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its own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action,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and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(2) the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actions made by the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OBSS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The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new information is used for updating the knowledge on the available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arms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04998"/>
                <a:ext cx="10515600" cy="4158640"/>
              </a:xfrm>
              <a:blipFill rotWithShape="0">
                <a:blip r:embed="rId2"/>
                <a:stretch>
                  <a:fillRect l="-1217" t="-2493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MABs formulation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77644" y="1154215"/>
                <a:ext cx="5636712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charset="2"/>
                  <a:buChar char="§"/>
                </a:pP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Set </a:t>
                </a:r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of potentially OBSSs: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𝒩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={1, …, 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endParaRPr lang="en-US" sz="24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342900" indent="-342900" algn="just">
                  <a:buFont typeface="Wingdings" charset="2"/>
                  <a:buChar char="§"/>
                </a:pPr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S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et of actions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𝒜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={1, …, 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𝐾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endParaRPr lang="en-US" sz="24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644" y="1154215"/>
                <a:ext cx="563671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404" t="-5036" b="-143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5502" y="1490725"/>
            <a:ext cx="9156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Insights on </a:t>
            </a:r>
            <a:r>
              <a:rPr lang="en-US" sz="3200" smtClean="0">
                <a:latin typeface="Apple Chancery" charset="0"/>
                <a:ea typeface="Apple Chancery" charset="0"/>
                <a:cs typeface="Apple Chancery" charset="0"/>
              </a:rPr>
              <a:t>“Worthiness” of using RL in PHY/MAC</a:t>
            </a:r>
            <a:endParaRPr lang="en-US" sz="3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094" y="276271"/>
            <a:ext cx="665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Goal of the project</a:t>
            </a:r>
            <a:endParaRPr lang="en-US" sz="3200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7314628"/>
              </p:ext>
            </p:extLst>
          </p:nvPr>
        </p:nvGraphicFramePr>
        <p:xfrm>
          <a:off x="2029839" y="1783112"/>
          <a:ext cx="8128000" cy="248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856140" y="4367140"/>
            <a:ext cx="8816036" cy="1507567"/>
            <a:chOff x="1856140" y="4392192"/>
            <a:chExt cx="8816036" cy="1507567"/>
          </a:xfrm>
        </p:grpSpPr>
        <p:sp>
          <p:nvSpPr>
            <p:cNvPr id="16" name="Rectangle 15"/>
            <p:cNvSpPr/>
            <p:nvPr/>
          </p:nvSpPr>
          <p:spPr>
            <a:xfrm>
              <a:off x="1856140" y="4392192"/>
              <a:ext cx="8475398" cy="15075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6140" y="4940464"/>
              <a:ext cx="88160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lvl="1" indent="-342900" algn="just">
                <a:buFont typeface="Arial" charset="0"/>
                <a:buChar char="•"/>
              </a:pPr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Unavailable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or </a:t>
              </a:r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incomplete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information (</a:t>
              </a:r>
              <a:r>
                <a:rPr lang="en-US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bandit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vs </a:t>
              </a:r>
              <a:r>
                <a:rPr lang="en-US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expert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800100" lvl="1" indent="-342900" algn="just">
                <a:buFont typeface="Arial" charset="0"/>
                <a:buChar char="•"/>
              </a:pP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No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need of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modeling/learning </a:t>
              </a:r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states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(added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complexity)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56141" y="4417244"/>
              <a:ext cx="84753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2800" dirty="0">
                  <a:latin typeface="Times New Roman" charset="0"/>
                  <a:ea typeface="Times New Roman" charset="0"/>
                  <a:cs typeface="Times New Roman" charset="0"/>
                </a:rPr>
                <a:t>Focus on Multi-Armed Bandits (exploration-exploitation)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05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994" y="1368425"/>
            <a:ext cx="10632119" cy="50466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generated after a BSS (or a set of BSSs) makes an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may be “selfish” or “collaborative”, according to the performance measure considered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quantifies the performance experienced by the BSS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Examples: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Throughput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Packets acknowledged vs packets sent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delay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Total interference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definition (I)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definition (II)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131" y="1162397"/>
            <a:ext cx="120608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Typically, rewards are assumed to be generated from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well-known distributions (e.g.,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Gaussian)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Not true in reality (worsened for multi-player settings)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performance guarantees cannot be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ensured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Good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results have been shown on assuming Gaussian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distribution for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problem [49, 50]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3" y="2732057"/>
            <a:ext cx="5212211" cy="3908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79" y="2732057"/>
            <a:ext cx="5212211" cy="39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107" y="1660828"/>
            <a:ext cx="5645782" cy="462567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Normalize the reward for the sake of algorithms’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stability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optimal performance may be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unknown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Provide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reasonable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upper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achievable data rate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Theoretical capacity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Minimum requirement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normalization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0" r="52118"/>
          <a:stretch/>
        </p:blipFill>
        <p:spPr>
          <a:xfrm>
            <a:off x="7011726" y="563021"/>
            <a:ext cx="3267492" cy="3097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9" t="27143" b="19098"/>
          <a:stretch/>
        </p:blipFill>
        <p:spPr>
          <a:xfrm>
            <a:off x="8394802" y="3660188"/>
            <a:ext cx="3337187" cy="2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SR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98" y="1478996"/>
            <a:ext cx="344119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491188"/>
            <a:ext cx="6031992" cy="42550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100931" y="533039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394560" y="533039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00931" y="1745474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394560" y="1745474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745623" y="1128170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29911" y="12993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Times" charset="0"/>
                <a:ea typeface="Times" charset="0"/>
                <a:cs typeface="Times" charset="0"/>
              </a:rPr>
              <a:t>Deployment:</a:t>
            </a:r>
            <a:endParaRPr lang="en-US" b="1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>
            <a:stCxn id="9" idx="5"/>
            <a:endCxn id="15" idx="1"/>
          </p:cNvCxnSpPr>
          <p:nvPr/>
        </p:nvCxnSpPr>
        <p:spPr>
          <a:xfrm>
            <a:off x="10463949" y="896057"/>
            <a:ext cx="343958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2"/>
          </p:cNvCxnSpPr>
          <p:nvPr/>
        </p:nvCxnSpPr>
        <p:spPr>
          <a:xfrm>
            <a:off x="10526233" y="734137"/>
            <a:ext cx="868327" cy="115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1" idx="0"/>
          </p:cNvCxnSpPr>
          <p:nvPr/>
        </p:nvCxnSpPr>
        <p:spPr>
          <a:xfrm>
            <a:off x="10313582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3"/>
            <a:endCxn id="11" idx="7"/>
          </p:cNvCxnSpPr>
          <p:nvPr/>
        </p:nvCxnSpPr>
        <p:spPr>
          <a:xfrm flipH="1">
            <a:off x="10463949" y="1491188"/>
            <a:ext cx="343958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5"/>
            <a:endCxn id="12" idx="1"/>
          </p:cNvCxnSpPr>
          <p:nvPr/>
        </p:nvCxnSpPr>
        <p:spPr>
          <a:xfrm>
            <a:off x="11108641" y="1491188"/>
            <a:ext cx="348203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4"/>
            <a:endCxn id="12" idx="0"/>
          </p:cNvCxnSpPr>
          <p:nvPr/>
        </p:nvCxnSpPr>
        <p:spPr>
          <a:xfrm>
            <a:off x="11607211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5" idx="7"/>
          </p:cNvCxnSpPr>
          <p:nvPr/>
        </p:nvCxnSpPr>
        <p:spPr>
          <a:xfrm flipH="1">
            <a:off x="11108641" y="896057"/>
            <a:ext cx="348203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6"/>
            <a:endCxn id="12" idx="2"/>
          </p:cNvCxnSpPr>
          <p:nvPr/>
        </p:nvCxnSpPr>
        <p:spPr>
          <a:xfrm>
            <a:off x="10526233" y="1958125"/>
            <a:ext cx="8683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70815" y="2291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" charset="0"/>
                <a:ea typeface="Times" charset="0"/>
                <a:cs typeface="Times" charset="0"/>
              </a:rPr>
              <a:t>Active</a:t>
            </a:r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86675" y="2661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Passive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364798" y="2434004"/>
            <a:ext cx="406017" cy="14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380545" y="2781245"/>
            <a:ext cx="406017" cy="14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SR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4" y="1491188"/>
            <a:ext cx="3416808" cy="4279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529288"/>
            <a:ext cx="6045708" cy="424129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100931" y="533039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394560" y="533039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100931" y="1745474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394560" y="1745474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45623" y="1128170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29911" y="12993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Times" charset="0"/>
                <a:ea typeface="Times" charset="0"/>
                <a:cs typeface="Times" charset="0"/>
              </a:rPr>
              <a:t>Deployment:</a:t>
            </a:r>
            <a:endParaRPr lang="en-US" b="1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>
            <a:stCxn id="6" idx="5"/>
            <a:endCxn id="12" idx="1"/>
          </p:cNvCxnSpPr>
          <p:nvPr/>
        </p:nvCxnSpPr>
        <p:spPr>
          <a:xfrm>
            <a:off x="10463949" y="896057"/>
            <a:ext cx="343958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2"/>
          </p:cNvCxnSpPr>
          <p:nvPr/>
        </p:nvCxnSpPr>
        <p:spPr>
          <a:xfrm>
            <a:off x="10526233" y="734137"/>
            <a:ext cx="868327" cy="115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4"/>
            <a:endCxn id="8" idx="0"/>
          </p:cNvCxnSpPr>
          <p:nvPr/>
        </p:nvCxnSpPr>
        <p:spPr>
          <a:xfrm>
            <a:off x="10313582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3"/>
            <a:endCxn id="8" idx="7"/>
          </p:cNvCxnSpPr>
          <p:nvPr/>
        </p:nvCxnSpPr>
        <p:spPr>
          <a:xfrm flipH="1">
            <a:off x="10463949" y="1491188"/>
            <a:ext cx="343958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5"/>
            <a:endCxn id="9" idx="1"/>
          </p:cNvCxnSpPr>
          <p:nvPr/>
        </p:nvCxnSpPr>
        <p:spPr>
          <a:xfrm>
            <a:off x="11108641" y="1491188"/>
            <a:ext cx="348203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4"/>
            <a:endCxn id="9" idx="0"/>
          </p:cNvCxnSpPr>
          <p:nvPr/>
        </p:nvCxnSpPr>
        <p:spPr>
          <a:xfrm>
            <a:off x="11607211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2" idx="7"/>
          </p:cNvCxnSpPr>
          <p:nvPr/>
        </p:nvCxnSpPr>
        <p:spPr>
          <a:xfrm flipH="1">
            <a:off x="11108641" y="896057"/>
            <a:ext cx="348203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9" idx="2"/>
          </p:cNvCxnSpPr>
          <p:nvPr/>
        </p:nvCxnSpPr>
        <p:spPr>
          <a:xfrm>
            <a:off x="10526233" y="1958125"/>
            <a:ext cx="8683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770815" y="2291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" charset="0"/>
                <a:ea typeface="Times" charset="0"/>
                <a:cs typeface="Times" charset="0"/>
              </a:rPr>
              <a:t>Active</a:t>
            </a:r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786675" y="2661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Passive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364798" y="2434004"/>
            <a:ext cx="406017" cy="14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380545" y="2781245"/>
            <a:ext cx="406017" cy="14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3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Multi-Player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Spatial Reuse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1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Selfish approach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Selfish reward: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8147" y="2407939"/>
                <a:ext cx="4000501" cy="1048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s-ES" sz="32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7" y="2407939"/>
                <a:ext cx="4000501" cy="10485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02546" y="4346900"/>
            <a:ext cx="24384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Selfish metric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throughput)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978945" y="3484075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17" y="1664208"/>
            <a:ext cx="4576053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Collaborative approach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Collaborative reward: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8147" y="2407939"/>
                <a:ext cx="4000501" cy="1051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7" y="2407939"/>
                <a:ext cx="4000501" cy="10511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85580" y="4346900"/>
            <a:ext cx="34724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Shared metric </a:t>
            </a:r>
          </a:p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(minimum throughput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978945" y="3484075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17" y="2100224"/>
            <a:ext cx="4826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Results selfish and collaborative settings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76609" y="5303464"/>
            <a:ext cx="136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Source: [50]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4" y="1250951"/>
            <a:ext cx="7305675" cy="38627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2876" y="2323105"/>
            <a:ext cx="4543425" cy="336678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Selfishness is counter-productive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Can also lead to unfairness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shared metric does not solve the problem neither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Trying to reach an equilibrium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Reward composed by two parts: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185738" y="2366972"/>
                <a:ext cx="9484681" cy="1459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,</m:t>
                              </m:r>
                              <m:r>
                                <a:rPr lang="es-ES" sz="3200" b="1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i="1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−</m:t>
                      </m:r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m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j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Times" charset="0"/>
                                  <a:cs typeface="Times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3200" b="0" i="1" smtClean="0">
                                      <a:latin typeface="Cambria Math" charset="0"/>
                                      <a:ea typeface="Times" charset="0"/>
                                      <a:cs typeface="Times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3200" i="1" smtClean="0">
                                          <a:latin typeface="Cambria Math" charset="0"/>
                                          <a:ea typeface="Times" charset="0"/>
                                          <a:cs typeface="Times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mr-IN" sz="3200" i="1">
                                              <a:latin typeface="Cambria Math" charset="0"/>
                                              <a:ea typeface="Times" charset="0"/>
                                              <a:cs typeface="Times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Γ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i</m:t>
                                              </m:r>
                                              <m: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sz="3200" b="1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C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s-ES" sz="3200" i="0">
                                          <a:latin typeface="Cambria Math" charset="0"/>
                                          <a:ea typeface="Times" charset="0"/>
                                          <a:cs typeface="Times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3200" i="1">
                                              <a:latin typeface="Cambria Math" charset="0"/>
                                              <a:ea typeface="Times" charset="0"/>
                                              <a:cs typeface="Times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Γ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j</m:t>
                                              </m:r>
                                              <m: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sz="3200" b="1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C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j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Cambria Math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3200" b="0" i="0" smtClean="0">
                                      <a:latin typeface="Cambria Math" charset="0"/>
                                      <a:ea typeface="Times" charset="0"/>
                                      <a:cs typeface="Times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5738" y="2366972"/>
                <a:ext cx="9484681" cy="14591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273924" y="4396001"/>
            <a:ext cx="24384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latin typeface="Times" charset="0"/>
                <a:ea typeface="Times" charset="0"/>
                <a:cs typeface="Times" charset="0"/>
              </a:rPr>
              <a:t>Selfish metric </a:t>
            </a:r>
            <a:endParaRPr lang="en-US" sz="2400" dirty="0" smtClean="0">
              <a:latin typeface="Times" charset="0"/>
              <a:ea typeface="Times" charset="0"/>
              <a:cs typeface="Times" charset="0"/>
            </a:endParaRPr>
          </a:p>
          <a:p>
            <a:pPr lvl="1"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throughput)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7389" y="4580666"/>
            <a:ext cx="3310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/>
            <a:r>
              <a:rPr lang="en-US" sz="2400" dirty="0">
                <a:latin typeface="Times" charset="0"/>
                <a:ea typeface="Times" charset="0"/>
                <a:cs typeface="Times" charset="0"/>
              </a:rPr>
              <a:t>Fairness metric (cost)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550323" y="3533176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5934056" y="1587715"/>
            <a:ext cx="357188" cy="5019635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608501" y="2272342"/>
                <a:ext cx="221932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charset="0"/>
                        <a:ea typeface="Times" charset="0"/>
                        <a:cs typeface="Times" charset="0"/>
                      </a:rPr>
                      <m:t>i</m:t>
                    </m:r>
                  </m:oMath>
                </a14:m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: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agent index</a:t>
                </a:r>
                <a:endParaRPr lang="en-US" sz="2400" dirty="0">
                  <a:latin typeface="Times" charset="0"/>
                  <a:ea typeface="Times" charset="0"/>
                  <a:cs typeface="Times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  <a:ea typeface="Times" charset="0"/>
                        <a:cs typeface="Times" charset="0"/>
                      </a:rPr>
                      <m:t>𝐤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action profile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charset="0"/>
                        <a:ea typeface="Times" charset="0"/>
                        <a:cs typeface="Times" charset="0"/>
                      </a:rPr>
                      <m:t>Γ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throughput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  <a:ea typeface="Times" charset="0"/>
                            <a:cs typeface="Times" charset="0"/>
                          </a:rPr>
                          <m:t>Γ</m:t>
                        </m:r>
                      </m:e>
                      <m:sup>
                        <m:r>
                          <a:rPr lang="es-ES" sz="24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: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optimal throughput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charset="0"/>
                        <a:ea typeface="Times" charset="0"/>
                        <a:cs typeface="Times" charset="0"/>
                      </a:rPr>
                      <m:t>C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data rate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501" y="2272342"/>
                <a:ext cx="2219325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4121" t="-2116" r="-1923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5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13" y="2731034"/>
            <a:ext cx="7206342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Bandits Theory</a:t>
            </a:r>
            <a:endParaRPr lang="en-US" sz="8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17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(I)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901824"/>
            <a:ext cx="6074377" cy="3384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88" y="1122362"/>
            <a:ext cx="54483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(II)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99" y="1300163"/>
            <a:ext cx="5343525" cy="491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4451"/>
            <a:ext cx="5860526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</a:t>
            </a:r>
            <a:r>
              <a:rPr lang="en-US" sz="320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(III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628320"/>
            <a:ext cx="5695629" cy="429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1307645"/>
            <a:ext cx="53911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endParaRPr lang="en-US" sz="8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3277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learning process in wireless networks can be really slow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question ourselves: is it worth?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guarantees may not exist, neither logarithmic regret decreasing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Decentralized/Distributed settings are, in practice, unfeasible due to non-stationarity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performance maximization can be provided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Feasibility of applying learning in wireless networks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(message exchanging / inference)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system</a:t>
            </a:r>
          </a:p>
        </p:txBody>
      </p:sp>
    </p:spTree>
    <p:extLst>
      <p:ext uri="{BB962C8B-B14F-4D97-AF65-F5344CB8AC3E}">
        <p14:creationId xmlns:p14="http://schemas.microsoft.com/office/powerpoint/2010/main" val="20210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[2] Gittins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[3]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[4]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[5]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[6]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</a:t>
            </a: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[7] Auer, Peter, et al. "The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problem."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SIAM journal on computing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32.1 (2002): 48-77.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[8]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Slivkins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A. (2014). Contextual bandits with similarity information.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2533-2568.</a:t>
            </a:r>
          </a:p>
          <a:p>
            <a:pPr marL="0" indent="0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1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S., &amp; Goyal, N. (2013, February). Thompson sampling for contextual bandits with linear payoffs.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127-135).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(2012). Combinatorial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1404-1422.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[11]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W., Wang, Y., &amp; Yuan, Y. (2013, February). Combinatorial multi-armed bandit: General framework and applications.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151-159).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Chakrabarti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D., Kumar, R.,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Radlinski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F.,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Upfal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E. (2009). Mortal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273-280).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I: IID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968-976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II: Markovian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977-982.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[15] Komiyama, J., Honda, J., &amp; Nakagawa, H. (2015). Optimal regret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in stochastic multi-armed bandit problem with multiple plays.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arXiv:1506.00779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R., &amp; Stoltz, G. (2011). Pure exploration in finitely-armed and continuous-armed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Theoretical Computer Science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(19), 1832-1852.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17]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S., Lin, T., King, I.,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Lyu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R., &amp; Chen, W. (2014). Combinatorial pure exploration of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379-387).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Yue, Y., Broder, J., Kleinberg,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Joachims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(2012). The k-armed dueling bandits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1538-1556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Robbins, H. (1985). Some aspects of the sequential design of experiments.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Herbert Robbins Selected Papers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169-177). Springer, New York, NY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Thompson, W. R. (1933). On the likelihood that one unknown probability exceeds another in view of the evidence of two samples.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(3/4), 285-294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Littlestone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Warmuth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K. (1994). The weighted majority algorithm.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Information and computation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108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212-261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Kujala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Elomaa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(2007, October). Following the perturbed leader to gamble at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166-180). Springer, Berlin, Heidelberg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Hannan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(1957). Approximation to Bayes risk in repeated play.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Contributions to the Theory of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97-139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1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[24]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(2009, June). Minimax policies for adversarial and stochastic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COLT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217-226).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(2010). Regret bounds and minimax policies under partial monitoring.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(Oct), 2785-2836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[26]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Stoltz, G., &amp; Lugosi, G. (2005). Internal regret in on-line portfolio selection.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(1-2), 125-159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(2006).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Prediction, learning, and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Cambridge university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R. (1995). Sample mean based index policies by o (log n) regret for the multi-armed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Applied Probability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1054-1078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Sutton, R.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Barto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G. (1998).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Reinforcement learning: An introduction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(Vol. 1, No. 1). Cambridge: MIT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William R Thompson. On the likelihood that one unknown probability exceeds another in view of the evidence of two samples.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25(3/4):285–294, 1933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[31]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Shipra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Navin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Goyal.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for the multi-armed bandit problem. In Conference on Learning Theory, pages 39–1, 2012. </a:t>
            </a:r>
          </a:p>
        </p:txBody>
      </p:sp>
    </p:spTree>
    <p:extLst>
      <p:ext uri="{BB962C8B-B14F-4D97-AF65-F5344CB8AC3E}">
        <p14:creationId xmlns:p14="http://schemas.microsoft.com/office/powerpoint/2010/main" val="182718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32]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Emilie Kaufmann, 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R´emi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sampling: An asymptotically optimal finite time analysis. In Algorithmic Learning Theory, pages 199–213. Springer, 2012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[33]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Emilie Kaufmann, and Remi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 for 1- dimensional exponential family bandits. In C. J. C. Burges, L.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M. Welling, Z.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Ghahramani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K. Q. Weinberger, editors, Advances in Neural Information Processing Systems 26, pages 1448–1456. Curran Associates, Inc., 2013.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[34]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Keqin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Liu and Qing Zhao. Distributed learning in multi-armed bandit with multiple players. IEEE Transactions on Signal Processing, 58(11):5667–5681, 2010.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[35]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Animashree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Nithin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Michael,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Ao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Kevin Tang,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Ananthram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Swami. Distributed algorithms for learning and cognitive medium access with logarithmic regret. IEEE Journal on Selected Areas in Communications, 29(4):731–745, 2011.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[36]  Jonathan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Rosenski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Ohad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Shamir,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Liran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Szlak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Multi-player bandits–a musical chairs approach. In International Conference on Machine Learning, pages 155–163, 2016.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[37]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Channel selection for network-assisted D2D communication via no-regret bandit learning with calibrated forecasting. IEEE 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Transactions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on Wireless Communications, 14(3):1309–1322, 2015.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910" y="2524851"/>
            <a:ext cx="490074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67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[38] Di Felice, M., Chowdhury, K.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Bononi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L. (2011, December). Learning with the bandit: A cooperative spectrum selection scheme for cognitive radio networks.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Global Telecommunications Conference (GLOBECOM 2011), 2011 IEEE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39]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Joint channel selection and power control in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infrastructureless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wireless networks: A multiplayer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framework. IEEE Transactions on Vehicular Technology, 64(10):4565–4578, 2015.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Coucheney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Khawam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Cohen, J. (2015, June). Multi-Armed Bandit for distributed Inter-Cell Interference Coordination.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ICC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3323-3328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Hossain, E. (2017). Distributed user association in energy harvesting dense small cell networks: A mean-field multi-armed bandit approach.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Access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3513-3523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[42] Henri, S.,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Vlachou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C., &amp;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Thiran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P. (2018) Multi-armed Bandit in Action: Optimizing Performance in Dynamic Hybrid Networks.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[43]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Combes,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Proutiere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(2015). Dynamic rate and channel selection in cognitive radio systems.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910-921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[44]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Cano, C.,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Wireless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via Convex Bandits: Unlicensed LTE/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Coexistence.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arXiv:1802.04327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45]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Michael, N., Tang, A. K., &amp; Swami, A. (2011). Distributed algorithms for learning and cognitive medium access with logarithmic regret.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731-745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(2010, April). Learning multiuser channel allocations in cognitive radio networks: A combinatorial multi-armed bandit formulation.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New Frontiers in Dynamic Spectrum, 2010 IEEE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1-9). IEEE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(2012). Combinatorial network optimization with unknown variables: Multi-armed bandits with linear rewards and individual observations.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IEEE/ACM Transactions on Networking (TON)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1466-1478.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Liu, K., &amp; Zhao, Q. (2010). Distributed learning in multi-armed bandit with multiple players.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Signal Processing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5667-5681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 (2017). Collaborative Spatial Reuse in Wireless Networks via Selfish Multi-Armed Bandits.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arXiv:1710.11403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Potential and Pitfalls of Multi-Armed Bandits for Decentralized Spatial Reuse in WLANs.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arXiv:1805.11083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0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Ortner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Ronald, et al. "Regret bounds for restless Markov bandits."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Springer, Berlin, Heidelberg, 2012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[52]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Kleinberg, Robert,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Alexandru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Niculescu-Mizil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Yogeshwer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Sharma. "Regret bounds for sleeping experts and bandits."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Machine learning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 80.2-3 (2010): 245-272.</a:t>
            </a:r>
            <a:endParaRPr lang="en-US" sz="18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] Luo,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Haipeng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et al. "Efficient contextual bandits in non-stationary worlds."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arXiv:1708.01799 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(2017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[53]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Tan, Ming. "Multi-agent reinforcement learning: Independent vs. cooperative agents."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Proceedings of the tenth international conference on machine learning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1993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[54]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Littman, Michael L. "Markov games as a framework for multi-agent reinforcement learning."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Machine learning proceedings 1994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Morgan Kaufmann, 1994. 157-163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[55]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Shahrampour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Shahin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Alexander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Rakhlin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Ali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Jadbabaie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"Multi-armed bandits in multi-agent networks."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2017 IEEE International Conference on Acoustics, Speech and Signal Processing (ICASSP)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IEEE, 2017.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7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7"/>
          <a:stretch/>
        </p:blipFill>
        <p:spPr>
          <a:xfrm>
            <a:off x="7880354" y="3504691"/>
            <a:ext cx="3943537" cy="2567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06" y="275573"/>
            <a:ext cx="10515600" cy="600924"/>
          </a:xfrm>
        </p:spPr>
        <p:txBody>
          <a:bodyPr/>
          <a:lstStyle/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Basics </a:t>
            </a:r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96" y="1153545"/>
            <a:ext cx="5323560" cy="23380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Sequential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learning framework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address the tradeoff between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Exploitation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(maximize long-term reward with current knowledge)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Exploration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(improve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your knowledge)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012" y="1078936"/>
            <a:ext cx="3511463" cy="2340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3284" y="1410011"/>
            <a:ext cx="23548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Inspired in Gamblers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&amp; </a:t>
            </a:r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Slot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machines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096" y="4024272"/>
            <a:ext cx="4972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Analysis of action-selection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strategies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based on the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expected cumulative </a:t>
            </a:r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regret</a:t>
            </a: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893492" y="2024415"/>
            <a:ext cx="2354892" cy="5934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29401" y="4841923"/>
            <a:ext cx="2712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anytime, fixed-horizon or asymptotic optimality</a:t>
            </a:r>
            <a:endParaRPr lang="en-US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8564" y="4283096"/>
            <a:ext cx="1992627" cy="5934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97" y="953808"/>
            <a:ext cx="4352420" cy="28097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295" y="1148454"/>
            <a:ext cx="4898061" cy="37551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9" y="3279270"/>
            <a:ext cx="3919363" cy="2601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6" y="4088128"/>
            <a:ext cx="4277158" cy="23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 animBg="1"/>
      <p:bldP spid="9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39" y="1102290"/>
            <a:ext cx="8805798" cy="5586609"/>
          </a:xfrm>
        </p:spPr>
        <p:txBody>
          <a:bodyPr>
            <a:norm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Baseline: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Thompson, William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R. (1933).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On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the likelihood that one unknown probability exceeds another in view of the evidence of two samples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Katehakis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M. N., 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Veinott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Jr, A. F. (1987).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The multi-armed bandit problem: decomposition and computation.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Auer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P.,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N., Freund, Y., 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Schapire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R. E. (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1995).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Gambling in a rigged casino: The adversarial multi-armed bandit problem. 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Auer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P.,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N., &amp; Fischer, P. (2002).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Finite-time analysis of the </a:t>
            </a:r>
            <a:r>
              <a:rPr lang="en-US" sz="1800" i="1" dirty="0" err="1">
                <a:latin typeface="Times" charset="0"/>
                <a:ea typeface="Times" charset="0"/>
                <a:cs typeface="Times" charset="0"/>
              </a:rPr>
              <a:t>multiarmed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 bandit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problem.</a:t>
            </a: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Gittins, J.,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Glazebrook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, K., &amp; Weber, R. (2011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).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Multi-armed bandit allocation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indices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Outstanding overviews:</a:t>
            </a: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-Bianchi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Nicolo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Gábor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Lugosi.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Prediction, learning, and games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endParaRPr lang="en-US" sz="1800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Bubeck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Sébastien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.,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Nicolo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Regret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analysis of stochastic and </a:t>
            </a:r>
            <a:r>
              <a:rPr lang="en-US" sz="1800" i="1" dirty="0" err="1">
                <a:latin typeface="Times" charset="0"/>
                <a:ea typeface="Times" charset="0"/>
                <a:cs typeface="Times" charset="0"/>
              </a:rPr>
              <a:t>nonstochastic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 multi-armed bandit problems.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Slivkins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Aleksandrs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Introduction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to multi-armed bandits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Lattimore, Tor,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Csaba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Szepesvári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Bandit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algorithms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18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097" y="707571"/>
            <a:ext cx="1735858" cy="2702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242" y="2175896"/>
            <a:ext cx="1763271" cy="2650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79" y="3544660"/>
            <a:ext cx="1651153" cy="240211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Important References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Taxonomy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14898</TotalTime>
  <Words>2751</Words>
  <Application>Microsoft Macintosh PowerPoint</Application>
  <PresentationFormat>Widescreen</PresentationFormat>
  <Paragraphs>423</Paragraphs>
  <Slides>62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Apple Chancery</vt:lpstr>
      <vt:lpstr>Calibri</vt:lpstr>
      <vt:lpstr>Calibri Light</vt:lpstr>
      <vt:lpstr>Cambria Math</vt:lpstr>
      <vt:lpstr>Courier New</vt:lpstr>
      <vt:lpstr>Times</vt:lpstr>
      <vt:lpstr>Times New Roman</vt:lpstr>
      <vt:lpstr>Wingdings</vt:lpstr>
      <vt:lpstr>Arial</vt:lpstr>
      <vt:lpstr>Office Theme</vt:lpstr>
      <vt:lpstr>A more detailed introduction to Multi-Armed Bandits for Wireless Communications</vt:lpstr>
      <vt:lpstr>Motivation</vt:lpstr>
      <vt:lpstr>PowerPoint Presentation</vt:lpstr>
      <vt:lpstr>PowerPoint Presentation</vt:lpstr>
      <vt:lpstr>Bandits Theory</vt:lpstr>
      <vt:lpstr>Introduction</vt:lpstr>
      <vt:lpstr>Basics on MABs</vt:lpstr>
      <vt:lpstr>PowerPoint Presentation</vt:lpstr>
      <vt:lpstr>Taxonomy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Ways to explore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Single-Agent vs Multi-Agent MABs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Bandits in Wireless Communications</vt:lpstr>
      <vt:lpstr>Literature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–  Learning in Overlapping Basic Service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Multi-Player  Spatial Reuse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Conclusions</vt:lpstr>
      <vt:lpstr>Some Conclusions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Multi-Armed Bandits</dc:title>
  <dc:creator>francesc wilhelmi roca</dc:creator>
  <cp:lastModifiedBy>francesc wilhelmi roca</cp:lastModifiedBy>
  <cp:revision>820</cp:revision>
  <cp:lastPrinted>2020-02-26T09:47:27Z</cp:lastPrinted>
  <dcterms:created xsi:type="dcterms:W3CDTF">2018-02-05T15:05:19Z</dcterms:created>
  <dcterms:modified xsi:type="dcterms:W3CDTF">2020-03-06T08:37:55Z</dcterms:modified>
</cp:coreProperties>
</file>